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76" r:id="rId2"/>
    <p:sldId id="287" r:id="rId3"/>
    <p:sldId id="432" r:id="rId4"/>
    <p:sldId id="430" r:id="rId5"/>
    <p:sldId id="433" r:id="rId6"/>
    <p:sldId id="446" r:id="rId7"/>
    <p:sldId id="447" r:id="rId8"/>
    <p:sldId id="448" r:id="rId9"/>
    <p:sldId id="445" r:id="rId10"/>
    <p:sldId id="442" r:id="rId11"/>
    <p:sldId id="449" r:id="rId12"/>
    <p:sldId id="450" r:id="rId13"/>
    <p:sldId id="451" r:id="rId14"/>
    <p:sldId id="452" r:id="rId15"/>
    <p:sldId id="454" r:id="rId16"/>
    <p:sldId id="453" r:id="rId17"/>
    <p:sldId id="456" r:id="rId18"/>
    <p:sldId id="409" r:id="rId19"/>
    <p:sldId id="360" r:id="rId20"/>
    <p:sldId id="467" r:id="rId21"/>
    <p:sldId id="439" r:id="rId22"/>
    <p:sldId id="440" r:id="rId23"/>
    <p:sldId id="436" r:id="rId24"/>
    <p:sldId id="411" r:id="rId25"/>
    <p:sldId id="426" r:id="rId26"/>
    <p:sldId id="427" r:id="rId27"/>
    <p:sldId id="412" r:id="rId28"/>
    <p:sldId id="416" r:id="rId29"/>
    <p:sldId id="421" r:id="rId30"/>
    <p:sldId id="422" r:id="rId31"/>
    <p:sldId id="428" r:id="rId32"/>
    <p:sldId id="423" r:id="rId33"/>
    <p:sldId id="414" r:id="rId34"/>
    <p:sldId id="415" r:id="rId35"/>
    <p:sldId id="457" r:id="rId36"/>
    <p:sldId id="458" r:id="rId37"/>
    <p:sldId id="459" r:id="rId38"/>
    <p:sldId id="460" r:id="rId39"/>
    <p:sldId id="461" r:id="rId40"/>
    <p:sldId id="468" r:id="rId41"/>
    <p:sldId id="470" r:id="rId42"/>
    <p:sldId id="462" r:id="rId43"/>
    <p:sldId id="463" r:id="rId44"/>
    <p:sldId id="466" r:id="rId45"/>
    <p:sldId id="424" r:id="rId4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96"/>
    <a:srgbClr val="FF2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/>
    <p:restoredTop sz="90683"/>
  </p:normalViewPr>
  <p:slideViewPr>
    <p:cSldViewPr snapToGrid="0" snapToObjects="1">
      <p:cViewPr varScale="1">
        <p:scale>
          <a:sx n="100" d="100"/>
          <a:sy n="100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기대 효과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D65-404E-BF59-C04049E57A4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D65-404E-BF59-C04049E57A4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D65-404E-BF59-C04049E57A4C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D65-404E-BF59-C04049E57A4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9E4B0F4-E41B-E744-9DFA-3169AABE826B}" type="CATEGORYNAME">
                      <a:rPr lang="ko-KR" altLang="en-US" smtClean="0">
                        <a:solidFill>
                          <a:sysClr val="windowText" lastClr="000000"/>
                        </a:solidFill>
                      </a:rPr>
                      <a:pPr>
                        <a:defRPr>
                          <a:solidFill>
                            <a:sysClr val="windowText" lastClr="000000"/>
                          </a:solidFill>
                        </a:defRPr>
                      </a:pPr>
                      <a:t>[범주 이름]</a:t>
                    </a:fld>
                    <a:endParaRPr lang="ko-Kore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D65-404E-BF59-C04049E57A4C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3B2843A-8C52-9846-9353-3E9C045304A4}" type="CATEGORYNAME">
                      <a:rPr lang="ko-KR" altLang="en-US" smtClean="0">
                        <a:solidFill>
                          <a:sysClr val="windowText" lastClr="000000"/>
                        </a:solidFill>
                      </a:rPr>
                      <a:pPr>
                        <a:defRPr>
                          <a:solidFill>
                            <a:sysClr val="windowText" lastClr="000000"/>
                          </a:solidFill>
                        </a:defRPr>
                      </a:pPr>
                      <a:t>[범주 이름]</a:t>
                    </a:fld>
                    <a:endParaRPr lang="ko-Kore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D65-404E-BF59-C04049E57A4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EEBB610-743A-F842-B56A-18D1EFD5C609}" type="CATEGORYNAME">
                      <a:rPr lang="ko-KR" altLang="en-US" smtClean="0">
                        <a:solidFill>
                          <a:sysClr val="windowText" lastClr="000000"/>
                        </a:solidFill>
                      </a:rPr>
                      <a:pPr/>
                      <a:t>[범주 이름]</a:t>
                    </a:fld>
                    <a:endParaRPr lang="ko-Kore-KR" altLang="en-US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D65-404E-BF59-C04049E57A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경제적 부담 감소</c:v>
                </c:pt>
                <c:pt idx="1">
                  <c:v>장소 문제 해결</c:v>
                </c:pt>
                <c:pt idx="2">
                  <c:v>효율적인 시간 관리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3.3</c:v>
                </c:pt>
                <c:pt idx="1">
                  <c:v>3.3</c:v>
                </c:pt>
                <c:pt idx="2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D65-404E-BF59-C04049E57A4C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150D7-917D-884C-8378-D7A161AAE38A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16A77-B570-FF4B-BF42-FFC9DA6D9E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1830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590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www.facebook.com</a:t>
            </a:r>
            <a:r>
              <a:rPr lang="en" altLang="ko-KR" dirty="0"/>
              <a:t>/groups/</a:t>
            </a:r>
            <a:r>
              <a:rPr lang="en" altLang="ko-KR" dirty="0" err="1"/>
              <a:t>mogaco</a:t>
            </a:r>
            <a:r>
              <a:rPr lang="en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26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www.facebook.com</a:t>
            </a:r>
            <a:r>
              <a:rPr lang="en" altLang="ko-KR" dirty="0"/>
              <a:t>/groups/</a:t>
            </a:r>
            <a:r>
              <a:rPr lang="en" altLang="ko-KR" dirty="0" err="1"/>
              <a:t>mogaco</a:t>
            </a:r>
            <a:r>
              <a:rPr lang="en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776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효과가 있으니까 유튜브에 한 카테고리로 자리잡게 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65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81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9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638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47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http://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www.tomatotimers.com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https://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pomofocus.io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rPr>
              <a:t>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10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열공시간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관리 도구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스터디 그룹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콘텐츠를 연결하는 모바일 학습 관리 플랫폼으로 온라인과 오프라인을 연결할 수 있는 차별화된 학습 관리 기능 및 환경을 제공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투데잇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67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스터디카페에서 공부하고 싶지만 프리미엄 카페는 부담이 되는 학생들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914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8" indent="-2857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공부가 필요한데 공부에 동기부여를 가지기 어려운 사람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8" indent="-28575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공부습관을 들이고 싶은 사람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82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73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41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823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Helvetica Neue" panose="02000503000000020004" pitchFamily="2" charset="0"/>
              </a:rPr>
              <a:t>처음에 하면 </a:t>
            </a:r>
            <a:r>
              <a:rPr lang="en-US" altLang="ko-KR">
                <a:latin typeface="Helvetica Neue" panose="02000503000000020004" pitchFamily="2" charset="0"/>
              </a:rPr>
              <a:t>25</a:t>
            </a:r>
            <a:r>
              <a:rPr lang="ko-KR" altLang="en-US">
                <a:latin typeface="Helvetica Neue" panose="02000503000000020004" pitchFamily="2" charset="0"/>
              </a:rPr>
              <a:t>분 집중하기 쉽지 않음 </a:t>
            </a:r>
            <a:r>
              <a:rPr lang="en-US" altLang="ko-KR">
                <a:latin typeface="Helvetica Neue" panose="02000503000000020004" pitchFamily="2" charset="0"/>
              </a:rPr>
              <a:t>! </a:t>
            </a:r>
          </a:p>
          <a:p>
            <a:r>
              <a:rPr lang="ko-KR" altLang="en-US">
                <a:latin typeface="Helvetica Neue" panose="02000503000000020004" pitchFamily="2" charset="0"/>
              </a:rPr>
              <a:t>처음엔 </a:t>
            </a:r>
            <a:r>
              <a:rPr lang="en-US" altLang="ko-KR">
                <a:latin typeface="Helvetica Neue" panose="02000503000000020004" pitchFamily="2" charset="0"/>
              </a:rPr>
              <a:t>20</a:t>
            </a:r>
            <a:r>
              <a:rPr lang="ko-KR" altLang="en-US">
                <a:latin typeface="Helvetica Neue" panose="02000503000000020004" pitchFamily="2" charset="0"/>
              </a:rPr>
              <a:t>분 되었겠지 </a:t>
            </a:r>
            <a:r>
              <a:rPr lang="en-US" altLang="ko-KR">
                <a:latin typeface="Helvetica Neue" panose="02000503000000020004" pitchFamily="2" charset="0"/>
              </a:rPr>
              <a:t>? </a:t>
            </a:r>
            <a:r>
              <a:rPr lang="ko-KR" altLang="en-US">
                <a:latin typeface="Helvetica Neue" panose="02000503000000020004" pitchFamily="2" charset="0"/>
              </a:rPr>
              <a:t>생각하지만 </a:t>
            </a:r>
            <a:r>
              <a:rPr lang="en-US" altLang="ko-KR">
                <a:latin typeface="Helvetica Neue" panose="02000503000000020004" pitchFamily="2" charset="0"/>
              </a:rPr>
              <a:t>5</a:t>
            </a:r>
            <a:r>
              <a:rPr lang="ko-KR" altLang="en-US">
                <a:latin typeface="Helvetica Neue" panose="02000503000000020004" pitchFamily="2" charset="0"/>
              </a:rPr>
              <a:t>분도 안 지났다</a:t>
            </a:r>
            <a:r>
              <a:rPr lang="en-US" altLang="ko-KR">
                <a:latin typeface="Helvetica Neue" panose="02000503000000020004" pitchFamily="2" charset="0"/>
              </a:rPr>
              <a:t>? </a:t>
            </a:r>
            <a:r>
              <a:rPr lang="ko-KR" altLang="en-US">
                <a:latin typeface="Helvetica Neue" panose="02000503000000020004" pitchFamily="2" charset="0"/>
              </a:rPr>
              <a:t>이게 바로 집중력을 잃은 것</a:t>
            </a:r>
            <a:r>
              <a:rPr lang="en-US" altLang="ko-KR">
                <a:latin typeface="Helvetica Neue" panose="02000503000000020004" pitchFamily="2" charset="0"/>
              </a:rPr>
              <a:t>. </a:t>
            </a:r>
            <a:r>
              <a:rPr lang="ko-KR" altLang="en-US">
                <a:latin typeface="Helvetica Neue" panose="02000503000000020004" pitchFamily="2" charset="0"/>
              </a:rPr>
              <a:t>자신이 집중 못한걸 확인할 수 있지 </a:t>
            </a:r>
            <a:r>
              <a:rPr lang="en-US" altLang="ko-KR"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>
                <a:latin typeface="Helvetica Neue" panose="02000503000000020004" pitchFamily="2" charset="0"/>
              </a:rPr>
              <a:t>최대한 모든 </a:t>
            </a:r>
            <a:r>
              <a:rPr lang="ko-KR" altLang="en-US" err="1">
                <a:latin typeface="Helvetica Neue" panose="02000503000000020004" pitchFamily="2" charset="0"/>
              </a:rPr>
              <a:t>방해요소를</a:t>
            </a:r>
            <a:r>
              <a:rPr lang="ko-KR" altLang="en-US">
                <a:latin typeface="Helvetica Neue" panose="02000503000000020004" pitchFamily="2" charset="0"/>
              </a:rPr>
              <a:t> 막으면서 온전히 </a:t>
            </a:r>
            <a:r>
              <a:rPr lang="en-US" altLang="ko-KR">
                <a:latin typeface="Helvetica Neue" panose="02000503000000020004" pitchFamily="2" charset="0"/>
              </a:rPr>
              <a:t>25</a:t>
            </a:r>
            <a:r>
              <a:rPr lang="ko-KR" altLang="en-US">
                <a:latin typeface="Helvetica Neue" panose="02000503000000020004" pitchFamily="2" charset="0"/>
              </a:rPr>
              <a:t>분을 집중</a:t>
            </a:r>
          </a:p>
          <a:p>
            <a:br>
              <a:rPr lang="ko-KR" altLang="en-US">
                <a:latin typeface="Helvetica Neue" panose="02000503000000020004" pitchFamily="2" charset="0"/>
              </a:rPr>
            </a:br>
            <a:endParaRPr lang="ko-KR" altLang="en-US">
              <a:latin typeface="Helvetica Neue" panose="02000503000000020004" pitchFamily="2" charset="0"/>
            </a:endParaRPr>
          </a:p>
          <a:p>
            <a:r>
              <a:rPr lang="ko-KR" altLang="en-US">
                <a:latin typeface="Helvetica Neue" panose="02000503000000020004" pitchFamily="2" charset="0"/>
              </a:rPr>
              <a:t>소리를 통한 </a:t>
            </a:r>
            <a:r>
              <a:rPr lang="ko-KR" altLang="en-US" err="1">
                <a:latin typeface="Helvetica Neue" panose="02000503000000020004" pitchFamily="2" charset="0"/>
              </a:rPr>
              <a:t>자기제어</a:t>
            </a:r>
            <a:r>
              <a:rPr lang="ko-KR" altLang="en-US">
                <a:latin typeface="Helvetica Neue" panose="02000503000000020004" pitchFamily="2" charset="0"/>
              </a:rPr>
              <a:t> </a:t>
            </a:r>
            <a:r>
              <a:rPr lang="en-US" altLang="ko-KR"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쉴땐</a:t>
            </a:r>
            <a:r>
              <a:rPr lang="ko-KR" altLang="en-US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제대로</a:t>
            </a:r>
            <a:r>
              <a:rPr lang="ko-KR" altLang="en-US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쉬어라</a:t>
            </a:r>
            <a:r>
              <a:rPr lang="ko-KR" altLang="en-US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>
                <a:latin typeface="Helvetica Neue" panose="02000503000000020004" pitchFamily="2" charset="0"/>
                <a:ea typeface="Apple SD Gothic Neo" panose="02000300000000000000" pitchFamily="2" charset="-127"/>
              </a:rPr>
              <a:t>! </a:t>
            </a:r>
            <a:r>
              <a:rPr lang="ko-KR" altLang="en-US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번아웃되는</a:t>
            </a:r>
            <a:r>
              <a:rPr lang="ko-KR" altLang="en-US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막을</a:t>
            </a:r>
            <a:r>
              <a:rPr lang="ko-KR" altLang="en-US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</a:t>
            </a:r>
            <a:r>
              <a:rPr lang="ko-KR" altLang="en-US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>
                <a:latin typeface="Helvetica Neue" panose="02000503000000020004" pitchFamily="2" charset="0"/>
                <a:ea typeface="Apple SD Gothic Neo" panose="02000300000000000000" pitchFamily="2" charset="-127"/>
              </a:rPr>
              <a:t>! </a:t>
            </a:r>
          </a:p>
          <a:p>
            <a:r>
              <a:rPr lang="ko-KR" altLang="en-US"/>
              <a:t>자신의 ‘집중 </a:t>
            </a:r>
            <a:r>
              <a:rPr lang="ko-KR" altLang="en-US" err="1"/>
              <a:t>시간’이</a:t>
            </a:r>
            <a:r>
              <a:rPr lang="ko-KR" altLang="en-US"/>
              <a:t> 중요한 것</a:t>
            </a:r>
            <a:r>
              <a:rPr lang="en-US" altLang="ko-KR"/>
              <a:t>/  </a:t>
            </a:r>
            <a:r>
              <a:rPr lang="ko-KR" altLang="en-US"/>
              <a:t>하루에 몇 </a:t>
            </a:r>
            <a:r>
              <a:rPr lang="ko-KR" altLang="en-US" err="1"/>
              <a:t>뽀모</a:t>
            </a:r>
            <a:r>
              <a:rPr lang="ko-KR" altLang="en-US"/>
              <a:t> 했는지 매일 기록하고 검토하게 된다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70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110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353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39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951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5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집에서는 집중이 되지 않아서 카페에 나가서 공부하는 사람들</a:t>
            </a:r>
            <a:r>
              <a:rPr lang="en-US" altLang="ko-KR" dirty="0"/>
              <a:t>(</a:t>
            </a:r>
            <a:r>
              <a:rPr lang="ko-KR" altLang="en-US" dirty="0" err="1"/>
              <a:t>카공족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289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00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8912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49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95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60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59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5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209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01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9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공부를 시작하지 못하는 사람들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742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24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39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 서비스 </a:t>
            </a:r>
            <a:endParaRPr lang="en-US" altLang="ko-KR" dirty="0"/>
          </a:p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세션 정보를 프론트에서 유저서비스에서 가져와서 사용할 것 </a:t>
            </a:r>
            <a:endParaRPr lang="en-US" altLang="ko-KR" dirty="0"/>
          </a:p>
          <a:p>
            <a:r>
              <a:rPr lang="ko-KR" altLang="en-US" dirty="0" err="1"/>
              <a:t>오오스는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다른데서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가져올 때 키만 있으면 되니까 </a:t>
            </a: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ㅋㅣ를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 있는 도메인을 만들고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프론트에선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키값으로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호출하면 됨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272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 서비스 </a:t>
            </a:r>
            <a:endParaRPr lang="en-US" altLang="ko-KR" dirty="0"/>
          </a:p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세션 정보를 프론트에서 유저서비스에서 가져와서 사용할 것 </a:t>
            </a:r>
            <a:endParaRPr lang="en-US" altLang="ko-KR" dirty="0"/>
          </a:p>
          <a:p>
            <a:r>
              <a:rPr lang="ko-KR" altLang="en-US" dirty="0" err="1"/>
              <a:t>오오스는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다른데서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가져올 때 키만 있으면 되니까 </a:t>
            </a: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ㅋㅣ를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 있는 도메인을 만들고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프론트에선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키값으로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호출하면 됨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723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45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" altLang="ko-KR" dirty="0"/>
              <a:t>https://</a:t>
            </a:r>
            <a:r>
              <a:rPr lang="en" altLang="ko-KR" dirty="0" err="1"/>
              <a:t>everymemes.tistory.com</a:t>
            </a:r>
            <a:r>
              <a:rPr lang="en" altLang="ko-KR" dirty="0"/>
              <a:t>/146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25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607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51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사이트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" altLang="ko-KR" dirty="0"/>
              <a:t>https://</a:t>
            </a:r>
            <a:r>
              <a:rPr lang="en" altLang="ko-KR" dirty="0" err="1"/>
              <a:t>mnb.moneys.mt.co.kr</a:t>
            </a:r>
            <a:r>
              <a:rPr lang="en" altLang="ko-KR" dirty="0"/>
              <a:t>/</a:t>
            </a:r>
            <a:r>
              <a:rPr lang="en" altLang="ko-KR" dirty="0" err="1"/>
              <a:t>mnbview.php?no</a:t>
            </a:r>
            <a:r>
              <a:rPr lang="en" altLang="ko-KR" dirty="0"/>
              <a:t>=2018090411178050697&amp;ref=https%3A%2F%2Fwww.google.com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DE1E-EB50-4B02-8B3F-8694AFFDF86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22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B2D4F-EEFD-1840-96B8-4C469FCE0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E4FF7E-4A6A-CF4B-B29D-C1C936F3B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83031F-EEAE-C544-BEEA-863A9704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17D72-8A86-5842-B27C-4B36993A2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800AF-EA9D-8F49-9085-B62B7427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82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B8CB5-F10F-074B-AD7C-A24D86E0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9ABF5C-5B4F-4C4D-847E-8383ECC5E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1F52D-B57A-CA48-918C-C182022A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DB8B84-C587-5A42-B55F-1B1DBD5E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FF657E-1742-A644-B2A3-8E1562F1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364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FFFDB5-907F-B146-9B92-F233D038B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2199CA-FC94-7140-8E0D-468AB63FA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582018-1A6C-5944-A993-BC5F1EB3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2F24C-39DF-864A-8184-3708CE793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56C246-9F00-DD41-AAC5-2E676982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499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6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12" indent="0">
              <a:buNone/>
              <a:defRPr sz="2801"/>
            </a:lvl2pPr>
            <a:lvl3pPr marL="914423" indent="0">
              <a:buNone/>
              <a:defRPr sz="2400"/>
            </a:lvl3pPr>
            <a:lvl4pPr marL="1371637" indent="0">
              <a:buNone/>
              <a:defRPr sz="1999"/>
            </a:lvl4pPr>
            <a:lvl5pPr marL="1828848" indent="0">
              <a:buNone/>
              <a:defRPr sz="1999"/>
            </a:lvl5pPr>
            <a:lvl6pPr marL="2286060" indent="0">
              <a:buNone/>
              <a:defRPr sz="1999"/>
            </a:lvl6pPr>
            <a:lvl7pPr marL="2743272" indent="0">
              <a:buNone/>
              <a:defRPr sz="1999"/>
            </a:lvl7pPr>
            <a:lvl8pPr marL="3200485" indent="0">
              <a:buNone/>
              <a:defRPr sz="1999"/>
            </a:lvl8pPr>
            <a:lvl9pPr marL="3657696" indent="0">
              <a:buNone/>
              <a:defRPr sz="1999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2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12" indent="0">
              <a:buNone/>
              <a:defRPr sz="2801"/>
            </a:lvl2pPr>
            <a:lvl3pPr marL="914423" indent="0">
              <a:buNone/>
              <a:defRPr sz="2400"/>
            </a:lvl3pPr>
            <a:lvl4pPr marL="1371637" indent="0">
              <a:buNone/>
              <a:defRPr sz="1999"/>
            </a:lvl4pPr>
            <a:lvl5pPr marL="1828848" indent="0">
              <a:buNone/>
              <a:defRPr sz="1999"/>
            </a:lvl5pPr>
            <a:lvl6pPr marL="2286060" indent="0">
              <a:buNone/>
              <a:defRPr sz="1999"/>
            </a:lvl6pPr>
            <a:lvl7pPr marL="2743272" indent="0">
              <a:buNone/>
              <a:defRPr sz="1999"/>
            </a:lvl7pPr>
            <a:lvl8pPr marL="3200485" indent="0">
              <a:buNone/>
              <a:defRPr sz="1999"/>
            </a:lvl8pPr>
            <a:lvl9pPr marL="3657696" indent="0">
              <a:buNone/>
              <a:defRPr sz="1999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50" y="1890534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12" indent="0">
              <a:buNone/>
              <a:defRPr sz="2801"/>
            </a:lvl2pPr>
            <a:lvl3pPr marL="914423" indent="0">
              <a:buNone/>
              <a:defRPr sz="2400"/>
            </a:lvl3pPr>
            <a:lvl4pPr marL="1371637" indent="0">
              <a:buNone/>
              <a:defRPr sz="1999"/>
            </a:lvl4pPr>
            <a:lvl5pPr marL="1828848" indent="0">
              <a:buNone/>
              <a:defRPr sz="1999"/>
            </a:lvl5pPr>
            <a:lvl6pPr marL="2286060" indent="0">
              <a:buNone/>
              <a:defRPr sz="1999"/>
            </a:lvl6pPr>
            <a:lvl7pPr marL="2743272" indent="0">
              <a:buNone/>
              <a:defRPr sz="1999"/>
            </a:lvl7pPr>
            <a:lvl8pPr marL="3200485" indent="0">
              <a:buNone/>
              <a:defRPr sz="1999"/>
            </a:lvl8pPr>
            <a:lvl9pPr marL="3657696" indent="0">
              <a:buNone/>
              <a:defRPr sz="1999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7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32F41-BAB2-8044-8260-8D9EFAAD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E8FBC-CDCF-CD46-B966-63744F948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6231D-CC7F-1347-A54C-2417449B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241A94-1F96-6D46-81F5-D54C1010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2C43D7-B938-DE4B-AC31-4BD60F6F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301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2EAF4-48FA-8A49-B95A-4A55C0E4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B3E756-8E23-7A44-A8A8-A70ECFF9C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742A84-5705-0B4F-9BB4-28319FF7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96ECF-19E9-C84E-A5ED-A6512F13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70F4E-8E05-C74F-8564-9FEC70DC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717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F37F3-8957-D640-8BF6-209E912B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BC2AE-C9D2-BA4A-9E83-657E8430D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E3EF-3EB6-EB42-9F34-6FD476677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9B9702-10A6-B744-8E37-7C1B1E94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B62C7-8076-8B48-A56F-8271F759F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0A7667-3388-7542-A6C2-37457B47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041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2B4E1-3CAE-9E4E-B103-42235941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2D478-D9FD-5B44-B3E1-5753D4627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CA2746-F359-8849-92D2-366C96803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0F98C8-85BB-9B49-8C13-F259DAA4A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0CD0C8-4789-B046-8AC0-C9966F45B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3BBA6E-9A1E-3D44-9FF1-C56C3D6A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FDBE77-A35E-BC4A-B3A4-F3D7DF77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5C16E1-CE27-104D-B5CC-F45264B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064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C1525-28D7-654C-A057-33E33397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03E49B-0408-164E-8473-E0400B28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AFE5BB-2390-3B4E-8B51-C093F73C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59E56F-1C56-7C42-9A82-F5D38A6F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800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155FF-6816-1848-97CA-37BBB7F71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ECE6DF-D3C3-1948-AB52-14BA305C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D2048-1C72-6747-8857-C8A932C89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09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4E49C-9168-8048-A50D-DE12F8C1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FC0ED-97E4-1740-936B-B384354FF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0A35AA-CF1D-1E45-BE55-AC51A11C4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9ECD89-9101-AC48-8C98-91D3670A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378A4B-5CB2-6C46-9B0F-23581A59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C6B23B-5C5B-4B40-987D-DA54BE77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1993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C074E-0765-504C-9592-6C5CCE45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3C11C-9390-F642-BC6A-251A83AC5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641213-EB05-EA42-AE53-C5011A87E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D022B5-474C-C140-9CEC-B81EB812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73F191-66E0-3040-9300-A6BAC6AF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F8F7A-8A44-9D40-9097-E8429762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145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844654-5771-574E-B563-26D974EF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204A13-9DD0-764C-AFA6-E48775F41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F084C-07B3-134B-BBF2-DF43CA1D4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B5A0A-DD2A-8540-9ACA-0BB57C0B30FD}" type="datetimeFigureOut">
              <a:rPr kumimoji="1" lang="ko-Kore-KR" altLang="en-US" smtClean="0"/>
              <a:t>2020. 10. 23.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DF1E5-83D5-4D41-9A21-13DD73991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D739B7-4E8D-664F-82F5-3361C1218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1B029-F18B-DF47-A48B-2C715A55B8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121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jpeg"/><Relationship Id="rId7" Type="http://schemas.microsoft.com/office/2007/relationships/hdphoto" Target="../media/hdphoto4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microsoft.com/office/2007/relationships/hdphoto" Target="../media/hdphoto7.wdp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11" Type="http://schemas.openxmlformats.org/officeDocument/2006/relationships/image" Target="../media/image56.png"/><Relationship Id="rId5" Type="http://schemas.openxmlformats.org/officeDocument/2006/relationships/image" Target="../media/image48.png"/><Relationship Id="rId10" Type="http://schemas.openxmlformats.org/officeDocument/2006/relationships/image" Target="../media/image54.png"/><Relationship Id="rId4" Type="http://schemas.microsoft.com/office/2007/relationships/hdphoto" Target="../media/hdphoto8.wdp"/><Relationship Id="rId9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jpe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A5ABFA-0B2B-4F97-8B93-B5CD4C06B7DB}"/>
              </a:ext>
            </a:extLst>
          </p:cNvPr>
          <p:cNvSpPr/>
          <p:nvPr/>
        </p:nvSpPr>
        <p:spPr>
          <a:xfrm>
            <a:off x="1" y="-636319"/>
            <a:ext cx="12191999" cy="9144480"/>
          </a:xfrm>
          <a:prstGeom prst="rect">
            <a:avLst/>
          </a:prstGeom>
          <a:solidFill>
            <a:srgbClr val="B0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53" dirty="0"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FF5481-E70B-4AFA-BA81-25099D6D2FAD}"/>
              </a:ext>
            </a:extLst>
          </p:cNvPr>
          <p:cNvGrpSpPr/>
          <p:nvPr/>
        </p:nvGrpSpPr>
        <p:grpSpPr>
          <a:xfrm>
            <a:off x="4367818" y="1350999"/>
            <a:ext cx="3456363" cy="3302364"/>
            <a:chOff x="4047198" y="2321169"/>
            <a:chExt cx="3031069" cy="31308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447D7-7C35-48A7-84AF-E4FE473A201E}"/>
                </a:ext>
              </a:extLst>
            </p:cNvPr>
            <p:cNvSpPr/>
            <p:nvPr/>
          </p:nvSpPr>
          <p:spPr>
            <a:xfrm>
              <a:off x="4047198" y="2321169"/>
              <a:ext cx="3031069" cy="3130800"/>
            </a:xfrm>
            <a:prstGeom prst="rect">
              <a:avLst/>
            </a:prstGeom>
            <a:noFill/>
            <a:ln w="101600">
              <a:solidFill>
                <a:srgbClr val="F1EB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53" dirty="0">
                <a:latin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D64A12-6E28-4688-A6C1-73F45A6C8CDD}"/>
                </a:ext>
              </a:extLst>
            </p:cNvPr>
            <p:cNvSpPr txBox="1"/>
            <p:nvPr/>
          </p:nvSpPr>
          <p:spPr>
            <a:xfrm>
              <a:off x="4140982" y="2593638"/>
              <a:ext cx="2090644" cy="141832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4561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EBED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프로젝트</a:t>
              </a:r>
              <a:endParaRPr lang="en-US" altLang="ko-KR" sz="4561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EBED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ko-KR" altLang="en-US" sz="4561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EBED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기획서</a:t>
              </a:r>
              <a:endParaRPr lang="en-US" altLang="ko-KR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EBED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7C0D7F1-A79F-4420-8A23-BF8A70F55033}"/>
              </a:ext>
            </a:extLst>
          </p:cNvPr>
          <p:cNvSpPr txBox="1"/>
          <p:nvPr/>
        </p:nvSpPr>
        <p:spPr>
          <a:xfrm>
            <a:off x="3926986" y="5302595"/>
            <a:ext cx="4338047" cy="4222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8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[2</a:t>
            </a:r>
            <a:r>
              <a:rPr lang="ko-KR" altLang="en-US" sz="18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</a:t>
            </a:r>
            <a:r>
              <a:rPr lang="en-US" altLang="ko-KR" sz="18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r>
              <a:rPr lang="ko-KR" altLang="en-US" sz="18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김경주 손지훈 여민호 윤혜지 </a:t>
            </a:r>
            <a:r>
              <a:rPr lang="ko-KR" altLang="en-US" sz="18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조혜윤</a:t>
            </a:r>
            <a:endParaRPr lang="en-US" altLang="ko-KR" sz="1824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D1D71E-928E-4135-8843-8EB3064437CC}"/>
              </a:ext>
            </a:extLst>
          </p:cNvPr>
          <p:cNvSpPr/>
          <p:nvPr/>
        </p:nvSpPr>
        <p:spPr>
          <a:xfrm>
            <a:off x="5872457" y="4945323"/>
            <a:ext cx="447090" cy="5213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53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0ACB5-0F7E-47AA-A362-326867C1D0D5}"/>
              </a:ext>
            </a:extLst>
          </p:cNvPr>
          <p:cNvSpPr/>
          <p:nvPr/>
        </p:nvSpPr>
        <p:spPr>
          <a:xfrm>
            <a:off x="-1" y="7789796"/>
            <a:ext cx="12192001" cy="211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7132B0-E060-464C-84E3-D5D0BB1E95C5}"/>
              </a:ext>
            </a:extLst>
          </p:cNvPr>
          <p:cNvSpPr/>
          <p:nvPr/>
        </p:nvSpPr>
        <p:spPr>
          <a:xfrm>
            <a:off x="6797185" y="4130875"/>
            <a:ext cx="2277924" cy="315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52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EBE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studyON</a:t>
            </a:r>
            <a:endParaRPr lang="en-US" altLang="ko-KR" sz="1209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EBED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99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10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pic>
        <p:nvPicPr>
          <p:cNvPr id="19458" name="Picture 2" descr="나혼자서도 잘 해요 … 스터디카페 이용자 늘어">
            <a:extLst>
              <a:ext uri="{FF2B5EF4-FFF2-40B4-BE49-F238E27FC236}">
                <a16:creationId xmlns:a16="http://schemas.microsoft.com/office/drawing/2014/main" id="{91B70925-FCE6-524E-A86A-28ADFFEFD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039" y="1321360"/>
            <a:ext cx="6604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38687D-99F2-5146-8057-84B8B71C99FD}"/>
              </a:ext>
            </a:extLst>
          </p:cNvPr>
          <p:cNvSpPr txBox="1"/>
          <p:nvPr/>
        </p:nvSpPr>
        <p:spPr>
          <a:xfrm>
            <a:off x="1628433" y="5169497"/>
            <a:ext cx="9384300" cy="1157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주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이용자층은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20~30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대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이며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대학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원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생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가장 많이 이용하고 있음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보통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일반 카페에 비해 조용하고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독서실에 비해 답답하지 않기 때문에 이용자들에게 높은 평가를 받고 있음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집보다는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ore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공부에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집중하는데 최적의 환경이기에 많이 이용함</a:t>
            </a:r>
            <a:endParaRPr kumimoji="1" lang="ko-Kore-KR" altLang="en-US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E239EA-BEC9-0E49-886A-68DADA7D1FBA}"/>
              </a:ext>
            </a:extLst>
          </p:cNvPr>
          <p:cNvSpPr/>
          <p:nvPr/>
        </p:nvSpPr>
        <p:spPr>
          <a:xfrm>
            <a:off x="3982372" y="2572283"/>
            <a:ext cx="3053859" cy="281687"/>
          </a:xfrm>
          <a:prstGeom prst="rect">
            <a:avLst/>
          </a:prstGeom>
          <a:noFill/>
          <a:ln>
            <a:solidFill>
              <a:srgbClr val="FF2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3E9A0B-B1ED-1D40-80AC-F9AA59171192}"/>
              </a:ext>
            </a:extLst>
          </p:cNvPr>
          <p:cNvSpPr/>
          <p:nvPr/>
        </p:nvSpPr>
        <p:spPr>
          <a:xfrm>
            <a:off x="4773478" y="1981532"/>
            <a:ext cx="2262752" cy="387514"/>
          </a:xfrm>
          <a:prstGeom prst="rect">
            <a:avLst/>
          </a:prstGeom>
          <a:noFill/>
          <a:ln>
            <a:solidFill>
              <a:srgbClr val="FF2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4467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11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AA13D-6343-E148-AD10-3F220FEEFF10}"/>
              </a:ext>
            </a:extLst>
          </p:cNvPr>
          <p:cNvSpPr txBox="1"/>
          <p:nvPr/>
        </p:nvSpPr>
        <p:spPr>
          <a:xfrm>
            <a:off x="743862" y="1549670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최근</a:t>
            </a:r>
            <a:r>
              <a:rPr kumimoji="1" lang="ko-KR" altLang="en-US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 err="1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공부스타일</a:t>
            </a:r>
            <a:r>
              <a:rPr kumimoji="1" lang="en-US" altLang="ko-KR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kumimoji="1" lang="ko-Kore-KR" altLang="en-US" sz="1400" dirty="0">
              <a:highlight>
                <a:srgbClr val="FF9396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8EF30-8504-F948-A70C-152D3E54C6C7}"/>
              </a:ext>
            </a:extLst>
          </p:cNvPr>
          <p:cNvSpPr txBox="1"/>
          <p:nvPr/>
        </p:nvSpPr>
        <p:spPr>
          <a:xfrm>
            <a:off x="712045" y="3369939"/>
            <a:ext cx="5383955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개발자 커뮤니티를 중심으로 이루어지는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모각코는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 </a:t>
            </a:r>
            <a:b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</a:b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4~8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명 정도 되는 인원이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스터디룸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 카페에 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모여 각자 자신의 코딩을 하는 스터디 모임</a:t>
            </a:r>
            <a:endParaRPr kumimoji="1"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  <a:cs typeface="Baloo Tamma" panose="03080902040302020200" pitchFamily="66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개발자간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 네트워킹 목적으로 모임이 진행되는 경우도 존재하지만 모임의 가장 큰 욕구가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 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‘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자기계발</a:t>
            </a:r>
            <a:r>
              <a:rPr kumimoji="1"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’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이라는 점과 모임 도중에 네트워킹 보다는 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각자 업무에 집중함</a:t>
            </a:r>
            <a:endParaRPr kumimoji="1"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  <a:cs typeface="Baloo Tamma" panose="03080902040302020200" pitchFamily="66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C13006-659C-D94A-891B-FEEDCF53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058" y="2280437"/>
            <a:ext cx="5606302" cy="35018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92C3CDE-354C-A64F-9A78-D77CA773DE34}"/>
              </a:ext>
            </a:extLst>
          </p:cNvPr>
          <p:cNvGrpSpPr/>
          <p:nvPr/>
        </p:nvGrpSpPr>
        <p:grpSpPr>
          <a:xfrm>
            <a:off x="724348" y="1897845"/>
            <a:ext cx="2772544" cy="1273273"/>
            <a:chOff x="7263290" y="1914795"/>
            <a:chExt cx="2772544" cy="127327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E97D30-3E75-5740-BF33-39777497A4CC}"/>
                </a:ext>
              </a:extLst>
            </p:cNvPr>
            <p:cNvSpPr/>
            <p:nvPr/>
          </p:nvSpPr>
          <p:spPr>
            <a:xfrm>
              <a:off x="7263290" y="1914795"/>
              <a:ext cx="1632178" cy="9079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4000" b="1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모각코</a:t>
              </a:r>
              <a:endParaRPr kumimoji="1" lang="en-US" altLang="ko-Kore-KR" sz="4000" b="1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835C049-207A-4347-AA85-0233488A6C16}"/>
                </a:ext>
              </a:extLst>
            </p:cNvPr>
            <p:cNvSpPr/>
            <p:nvPr/>
          </p:nvSpPr>
          <p:spPr>
            <a:xfrm>
              <a:off x="7278348" y="2728711"/>
              <a:ext cx="2757486" cy="459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모여서</a:t>
              </a:r>
              <a:r>
                <a:rPr kumimoji="1"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각자 코딩하는 모임</a:t>
              </a:r>
              <a:endPara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464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12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06FC5E-F342-504F-BB1A-F80CFFED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74" y="1557586"/>
            <a:ext cx="5140395" cy="363179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23DDB2A-6CA8-BB40-A2C6-B1A5E08F6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6" y="1402657"/>
            <a:ext cx="4470719" cy="390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AE6FF-3F1E-6546-BE80-C2F118A5B84E}"/>
              </a:ext>
            </a:extLst>
          </p:cNvPr>
          <p:cNvSpPr txBox="1"/>
          <p:nvPr/>
        </p:nvSpPr>
        <p:spPr>
          <a:xfrm>
            <a:off x="767686" y="5510546"/>
            <a:ext cx="10656627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개인주의가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높아지는 요즘 세대에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걸맞춰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각자 모여서 다른 일을 하더라도 혼자서 하지 않던 일을 누군가 옆에서 하고있는 것을 보고 다시 집중해서 무언가를 성취하고자 이러한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모각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모임이 하나의 플랫폼이 되었음</a:t>
            </a:r>
            <a:endParaRPr kumimoji="1" lang="ko-Kore-KR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21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13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AA13D-6343-E148-AD10-3F220FEEFF10}"/>
              </a:ext>
            </a:extLst>
          </p:cNvPr>
          <p:cNvSpPr txBox="1"/>
          <p:nvPr/>
        </p:nvSpPr>
        <p:spPr>
          <a:xfrm>
            <a:off x="743862" y="1549670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최근</a:t>
            </a:r>
            <a:r>
              <a:rPr kumimoji="1" lang="ko-KR" altLang="en-US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 err="1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공부스타일</a:t>
            </a:r>
            <a:r>
              <a:rPr kumimoji="1" lang="en-US" altLang="ko-KR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4</a:t>
            </a:r>
            <a:endParaRPr kumimoji="1" lang="ko-Kore-KR" altLang="en-US" sz="1400" dirty="0">
              <a:highlight>
                <a:srgbClr val="FF9396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8EF30-8504-F948-A70C-152D3E54C6C7}"/>
              </a:ext>
            </a:extLst>
          </p:cNvPr>
          <p:cNvSpPr txBox="1"/>
          <p:nvPr/>
        </p:nvSpPr>
        <p:spPr>
          <a:xfrm>
            <a:off x="712045" y="3369939"/>
            <a:ext cx="5383955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실제로 공부하는 모습을 그대로 찍은 영상들을 공유하여 함께 공부하는 분위기를 조성함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cs typeface="Baloo Tamma" panose="03080902040302020200" pitchFamily="66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코로나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19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 확산으로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랜선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 자율학습을 시도하는 수가 많이 늘었지만 코로나 시국 이전에도 영상을 찍으면서 공부하는 방식은 활발하였음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cs typeface="Baloo Tamma" panose="03080902040302020200" pitchFamily="66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2C3CDE-354C-A64F-9A78-D77CA773DE34}"/>
              </a:ext>
            </a:extLst>
          </p:cNvPr>
          <p:cNvGrpSpPr/>
          <p:nvPr/>
        </p:nvGrpSpPr>
        <p:grpSpPr>
          <a:xfrm>
            <a:off x="724348" y="1897845"/>
            <a:ext cx="3597460" cy="1273273"/>
            <a:chOff x="7263290" y="1914795"/>
            <a:chExt cx="3597460" cy="127327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E97D30-3E75-5740-BF33-39777497A4CC}"/>
                </a:ext>
              </a:extLst>
            </p:cNvPr>
            <p:cNvSpPr/>
            <p:nvPr/>
          </p:nvSpPr>
          <p:spPr>
            <a:xfrm>
              <a:off x="7263290" y="1914795"/>
              <a:ext cx="3597460" cy="9079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4000" b="1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Study with me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835C049-207A-4347-AA85-0233488A6C16}"/>
                </a:ext>
              </a:extLst>
            </p:cNvPr>
            <p:cNvSpPr/>
            <p:nvPr/>
          </p:nvSpPr>
          <p:spPr>
            <a:xfrm>
              <a:off x="7278348" y="2728711"/>
              <a:ext cx="184731" cy="459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9F2290-BBF0-DD4F-AD89-ADA54F640ECF}"/>
              </a:ext>
            </a:extLst>
          </p:cNvPr>
          <p:cNvSpPr/>
          <p:nvPr/>
        </p:nvSpPr>
        <p:spPr>
          <a:xfrm>
            <a:off x="754904" y="2711761"/>
            <a:ext cx="2044149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나와 함께 공부해요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0242" name="Picture 2" descr="오늘도 유튜브] Study with me, 같이 공부해서 고마워요 - 아주경제">
            <a:extLst>
              <a:ext uri="{FF2B5EF4-FFF2-40B4-BE49-F238E27FC236}">
                <a16:creationId xmlns:a16="http://schemas.microsoft.com/office/drawing/2014/main" id="{72E072DB-2B02-8547-807E-A6736313C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381" y="1787315"/>
            <a:ext cx="5516350" cy="408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351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14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pic>
        <p:nvPicPr>
          <p:cNvPr id="14338" name="Picture 2" descr="남이 사서 포장 뜯는 걸 왜 보냐고? 정보 얻고 대리만족 - 중앙일보">
            <a:extLst>
              <a:ext uri="{FF2B5EF4-FFF2-40B4-BE49-F238E27FC236}">
                <a16:creationId xmlns:a16="http://schemas.microsoft.com/office/drawing/2014/main" id="{97E659D8-B37B-2D47-A3A4-3828A74A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88" y="0"/>
            <a:ext cx="3201987" cy="692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9E89-31E9-AF48-B07B-4BCE649542FD}"/>
              </a:ext>
            </a:extLst>
          </p:cNvPr>
          <p:cNvSpPr txBox="1"/>
          <p:nvPr/>
        </p:nvSpPr>
        <p:spPr>
          <a:xfrm>
            <a:off x="5033174" y="2437104"/>
            <a:ext cx="6006937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집이나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다른 공간에서 카페나 도서관의 분위기를 느끼고 싶을 때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‘study with me’ 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영상을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틀어두고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공부를 진행함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함께 공부하는 느낌을 통해 동기부여가 되어 영상을 이용함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화이트 노이즈 또는 잔잔한 음악을 통해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집중효과를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높임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CFAF7-66FC-DC4B-BA39-15C17CCACC10}"/>
              </a:ext>
            </a:extLst>
          </p:cNvPr>
          <p:cNvSpPr/>
          <p:nvPr/>
        </p:nvSpPr>
        <p:spPr>
          <a:xfrm>
            <a:off x="1306869" y="5726195"/>
            <a:ext cx="2707191" cy="925802"/>
          </a:xfrm>
          <a:prstGeom prst="rect">
            <a:avLst/>
          </a:prstGeom>
          <a:noFill/>
          <a:ln w="38100">
            <a:solidFill>
              <a:srgbClr val="FF2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56BD0E-EDD0-1746-B534-3BE54E3FA141}"/>
              </a:ext>
            </a:extLst>
          </p:cNvPr>
          <p:cNvSpPr txBox="1"/>
          <p:nvPr/>
        </p:nvSpPr>
        <p:spPr>
          <a:xfrm>
            <a:off x="5038340" y="1990933"/>
            <a:ext cx="1398623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사용 이유</a:t>
            </a:r>
            <a:endParaRPr kumimoji="1"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74C181-7C62-7342-ABB1-E475F0377084}"/>
              </a:ext>
            </a:extLst>
          </p:cNvPr>
          <p:cNvSpPr txBox="1"/>
          <p:nvPr/>
        </p:nvSpPr>
        <p:spPr>
          <a:xfrm>
            <a:off x="5033174" y="4475516"/>
            <a:ext cx="631158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		    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유튜브 카테고리 하나로서 </a:t>
            </a:r>
            <a:b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‘study with me’ 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라는 플랫폼으로 자리잡게 됨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34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15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5362" name="Picture 2" descr="&lt;카드뉴스&gt; 카페, 도서관, 스터디룸…'집중' 잘되는 다른 이유 - 1">
            <a:extLst>
              <a:ext uri="{FF2B5EF4-FFF2-40B4-BE49-F238E27FC236}">
                <a16:creationId xmlns:a16="http://schemas.microsoft.com/office/drawing/2014/main" id="{9AAC358F-99A0-E940-A2FF-406E73B7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90" y="1861543"/>
            <a:ext cx="3730607" cy="373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B61BEC7-4A2D-EC44-AAE1-EC90AD132517}"/>
              </a:ext>
            </a:extLst>
          </p:cNvPr>
          <p:cNvSpPr/>
          <p:nvPr/>
        </p:nvSpPr>
        <p:spPr>
          <a:xfrm>
            <a:off x="5243849" y="1865562"/>
            <a:ext cx="5009727" cy="1494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다른 사람이 옆에서 무언가 열심히 하고 있으니까 나도 집중이 잘되는 느낌이야 </a:t>
            </a:r>
            <a:r>
              <a:rPr lang="en-US" altLang="ko-KR" i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r>
              <a:rPr lang="ko-KR" altLang="en-US" i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i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과학적으로 일리 있을까</a:t>
            </a:r>
            <a:r>
              <a:rPr lang="en-US" altLang="ko-KR" sz="28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28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50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16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pic>
        <p:nvPicPr>
          <p:cNvPr id="15376" name="Picture 16" descr="&lt;카드뉴스&gt; 카페, 도서관, 스터디룸…'집중' 잘되는 다른 이유 - 4">
            <a:extLst>
              <a:ext uri="{FF2B5EF4-FFF2-40B4-BE49-F238E27FC236}">
                <a16:creationId xmlns:a16="http://schemas.microsoft.com/office/drawing/2014/main" id="{E01D4698-3848-A24B-85C9-808FEEA7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&lt;카드뉴스&gt; 카페, 도서관, 스터디룸…'집중' 잘되는 다른 이유 - 5">
            <a:extLst>
              <a:ext uri="{FF2B5EF4-FFF2-40B4-BE49-F238E27FC236}">
                <a16:creationId xmlns:a16="http://schemas.microsoft.com/office/drawing/2014/main" id="{26F1DCDF-B74F-FE45-8D19-C42CB6B9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74" y="0"/>
            <a:ext cx="60371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0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17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2" name="Picture 2" descr="&lt;카드뉴스&gt; 카페, 도서관, 스터디룸…'집중' 잘되는 다른 이유 - 7">
            <a:extLst>
              <a:ext uri="{FF2B5EF4-FFF2-40B4-BE49-F238E27FC236}">
                <a16:creationId xmlns:a16="http://schemas.microsoft.com/office/drawing/2014/main" id="{8B1F211C-2C64-2742-90C1-A89D0A77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88" y="0"/>
            <a:ext cx="6219012" cy="69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&lt;카드뉴스&gt; 카페, 도서관, 스터디룸…'집중' 잘되는 다른 이유 - 6">
            <a:extLst>
              <a:ext uri="{FF2B5EF4-FFF2-40B4-BE49-F238E27FC236}">
                <a16:creationId xmlns:a16="http://schemas.microsoft.com/office/drawing/2014/main" id="{476D0297-C7CE-1F4D-93EB-B4EFD94B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3" y="0"/>
            <a:ext cx="5970763" cy="69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DDB1D73-5034-3B46-82D9-D7140DCCD45D}"/>
              </a:ext>
            </a:extLst>
          </p:cNvPr>
          <p:cNvSpPr/>
          <p:nvPr/>
        </p:nvSpPr>
        <p:spPr>
          <a:xfrm>
            <a:off x="-258417" y="1072171"/>
            <a:ext cx="12761843" cy="5010578"/>
          </a:xfrm>
          <a:prstGeom prst="rect">
            <a:avLst/>
          </a:prstGeom>
          <a:solidFill>
            <a:schemeClr val="dk1">
              <a:alpha val="8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옆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사람의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집중도는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퍼져나갔다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쉬운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단계를 수행한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B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반응속도와 정확도는 옆 사람에 의해 향상되었음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&gt;&gt;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옆 사람이 몰입할 때 자신도 그만큼 집중하는 경향이 생기는 것을 파악함</a:t>
            </a:r>
            <a:b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kumimoji="1"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노력 전염</a:t>
            </a:r>
            <a:r>
              <a:rPr kumimoji="1"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r>
              <a:rPr kumimoji="1"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노력하지 않던 사람들도 자연스레 영향을 받음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61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18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C58CFE-BC30-084D-9395-5F302CE7BA8F}"/>
              </a:ext>
            </a:extLst>
          </p:cNvPr>
          <p:cNvSpPr/>
          <p:nvPr/>
        </p:nvSpPr>
        <p:spPr>
          <a:xfrm>
            <a:off x="845142" y="1373392"/>
            <a:ext cx="10542329" cy="5169298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CA469-60D9-B141-8F43-7C93003D95F5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7" name="해 6">
            <a:extLst>
              <a:ext uri="{FF2B5EF4-FFF2-40B4-BE49-F238E27FC236}">
                <a16:creationId xmlns:a16="http://schemas.microsoft.com/office/drawing/2014/main" id="{E83B5EFA-C823-6143-98D2-CF18B093DC6C}"/>
              </a:ext>
            </a:extLst>
          </p:cNvPr>
          <p:cNvSpPr/>
          <p:nvPr/>
        </p:nvSpPr>
        <p:spPr>
          <a:xfrm>
            <a:off x="1115353" y="1671992"/>
            <a:ext cx="1237631" cy="1337796"/>
          </a:xfrm>
          <a:prstGeom prst="su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BC759A-D6DA-9E4D-917C-9B0176902E29}"/>
              </a:ext>
            </a:extLst>
          </p:cNvPr>
          <p:cNvSpPr txBox="1"/>
          <p:nvPr/>
        </p:nvSpPr>
        <p:spPr>
          <a:xfrm>
            <a:off x="1543276" y="2232153"/>
            <a:ext cx="6979796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호기롭게 집에서 혼자 공부하겠다고 마음먹었다가 번번히 실패했다면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도서관이나 카페들이 집중할 수 있는 좋은 장소가 될 것  </a:t>
            </a:r>
            <a:endParaRPr kumimoji="1" lang="ko-Kore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8C30ED1-DA86-DD47-B0A2-3301F6E6D824}"/>
              </a:ext>
            </a:extLst>
          </p:cNvPr>
          <p:cNvGrpSpPr/>
          <p:nvPr/>
        </p:nvGrpSpPr>
        <p:grpSpPr>
          <a:xfrm>
            <a:off x="1543276" y="3207291"/>
            <a:ext cx="6178294" cy="1356530"/>
            <a:chOff x="1131662" y="3444766"/>
            <a:chExt cx="6178294" cy="13565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99DF14-0FC9-BC4D-9118-7117C846E9C7}"/>
                </a:ext>
              </a:extLst>
            </p:cNvPr>
            <p:cNvSpPr txBox="1"/>
            <p:nvPr/>
          </p:nvSpPr>
          <p:spPr>
            <a:xfrm>
              <a:off x="1131662" y="3444766"/>
              <a:ext cx="665567" cy="500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R" sz="2000" b="1" dirty="0">
                  <a:solidFill>
                    <a:srgbClr val="FF29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BUT</a:t>
              </a:r>
              <a:endParaRPr kumimoji="1" lang="en-US" altLang="ko-KR" sz="1400" b="1" dirty="0">
                <a:solidFill>
                  <a:srgbClr val="FF2900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D2A948-8354-FB48-9C97-785D4FF96F4D}"/>
                </a:ext>
              </a:extLst>
            </p:cNvPr>
            <p:cNvSpPr txBox="1"/>
            <p:nvPr/>
          </p:nvSpPr>
          <p:spPr>
            <a:xfrm>
              <a:off x="1131662" y="3787942"/>
              <a:ext cx="6178294" cy="1013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24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코로나</a:t>
              </a:r>
              <a:r>
                <a:rPr kumimoji="1" lang="ko-KR" altLang="en-US" sz="24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24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19</a:t>
              </a:r>
              <a:r>
                <a:rPr kumimoji="1" lang="ko-KR" altLang="en-US" sz="24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확산 사태 장기화</a:t>
              </a:r>
              <a:endPara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ore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사회적</a:t>
              </a:r>
              <a:r>
                <a:rPr kumimoji="1"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ko-KR" altLang="en-US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거리두기로</a:t>
              </a:r>
              <a:r>
                <a:rPr kumimoji="1"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인해 도서관</a:t>
              </a:r>
              <a:r>
                <a:rPr kumimoji="1" lang="en-US" altLang="ko-KR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kumimoji="1"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카페 등을 애용하기 힘든 상태</a:t>
              </a:r>
              <a:endPara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CC746-533B-DD44-9EF2-7836F261F804}"/>
              </a:ext>
            </a:extLst>
          </p:cNvPr>
          <p:cNvSpPr/>
          <p:nvPr/>
        </p:nvSpPr>
        <p:spPr>
          <a:xfrm>
            <a:off x="2270" y="4826426"/>
            <a:ext cx="12228075" cy="2049517"/>
          </a:xfrm>
          <a:prstGeom prst="rect">
            <a:avLst/>
          </a:prstGeom>
          <a:solidFill>
            <a:srgbClr val="FF939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b="1" dirty="0"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공간적</a:t>
            </a:r>
            <a:r>
              <a:rPr kumimoji="1" lang="ko-KR" altLang="en-US" b="1" dirty="0"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제약이 없는 온라인을 통해 각자의 할 일을 정하고 시간을 효율적으로 활용하며</a:t>
            </a:r>
            <a:endParaRPr kumimoji="1" lang="en-US" altLang="ko-KR" b="1" dirty="0"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서로의 자극제가 되어 카페에서 공부하는 느낌으로 집중하는데 도움이 되는 웹 사이트가 존재한다면 어떠할까 기획함 </a:t>
            </a:r>
            <a:endParaRPr kumimoji="1" lang="ko-Kore-KR" altLang="en-US" b="1" dirty="0"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8FBE1E-6BD1-9D42-BFB5-0BF59243FD06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[R] 3">
            <a:extLst>
              <a:ext uri="{FF2B5EF4-FFF2-40B4-BE49-F238E27FC236}">
                <a16:creationId xmlns:a16="http://schemas.microsoft.com/office/drawing/2014/main" id="{05D7015D-64A9-3D47-8944-5583362A9502}"/>
              </a:ext>
            </a:extLst>
          </p:cNvPr>
          <p:cNvSpPr/>
          <p:nvPr/>
        </p:nvSpPr>
        <p:spPr>
          <a:xfrm rot="16200000">
            <a:off x="6987327" y="1620259"/>
            <a:ext cx="5432770" cy="5025753"/>
          </a:xfrm>
          <a:prstGeom prst="rtTriangle">
            <a:avLst/>
          </a:prstGeom>
          <a:solidFill>
            <a:srgbClr val="E96C4E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B1E672-CB76-A94E-9769-C5508D3398B9}"/>
              </a:ext>
            </a:extLst>
          </p:cNvPr>
          <p:cNvSpPr/>
          <p:nvPr/>
        </p:nvSpPr>
        <p:spPr>
          <a:xfrm>
            <a:off x="482098" y="1014167"/>
            <a:ext cx="11030859" cy="530499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8F9E6-BEFA-7547-879B-253FCF27A0C8}"/>
              </a:ext>
            </a:extLst>
          </p:cNvPr>
          <p:cNvSpPr txBox="1"/>
          <p:nvPr/>
        </p:nvSpPr>
        <p:spPr>
          <a:xfrm>
            <a:off x="4415501" y="430482"/>
            <a:ext cx="3108543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유사 서비스 분석</a:t>
            </a:r>
          </a:p>
        </p:txBody>
      </p:sp>
      <p:cxnSp>
        <p:nvCxnSpPr>
          <p:cNvPr id="11" name="직선 연결선 33">
            <a:extLst>
              <a:ext uri="{FF2B5EF4-FFF2-40B4-BE49-F238E27FC236}">
                <a16:creationId xmlns:a16="http://schemas.microsoft.com/office/drawing/2014/main" id="{4A82B594-9E78-1B44-A213-4489E1BA764F}"/>
              </a:ext>
            </a:extLst>
          </p:cNvPr>
          <p:cNvCxnSpPr/>
          <p:nvPr/>
        </p:nvCxnSpPr>
        <p:spPr>
          <a:xfrm>
            <a:off x="458149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E27766-E99F-994F-947C-D1EBE288ECD7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44463F-3F13-0A46-9EF4-AC747E0061DE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82414-DF95-8F48-8923-D55BFAE1C14F}"/>
              </a:ext>
            </a:extLst>
          </p:cNvPr>
          <p:cNvSpPr txBox="1"/>
          <p:nvPr/>
        </p:nvSpPr>
        <p:spPr>
          <a:xfrm>
            <a:off x="679043" y="1416750"/>
            <a:ext cx="83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Web   </a:t>
            </a:r>
            <a:endParaRPr kumimoji="1" lang="ko-Kore-KR" altLang="en-US" dirty="0">
              <a:highlight>
                <a:srgbClr val="FF9396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17B91-A11B-744F-AA1C-1A6193191DDC}"/>
              </a:ext>
            </a:extLst>
          </p:cNvPr>
          <p:cNvSpPr txBox="1"/>
          <p:nvPr/>
        </p:nvSpPr>
        <p:spPr>
          <a:xfrm>
            <a:off x="1459783" y="5015110"/>
            <a:ext cx="3156633" cy="102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뽀모도로</a:t>
            </a: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공부법 활용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시간 설정 가능</a:t>
            </a:r>
            <a:r>
              <a:rPr kumimoji="1" lang="en-US" altLang="ko-Kore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(study/ break time)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그룹의 개념은 없음 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55120B-DA92-BD47-907D-E124950D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783" y="1458908"/>
            <a:ext cx="4753368" cy="34126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2387BC-E265-1747-AAAB-FAB8EA4FE07C}"/>
              </a:ext>
            </a:extLst>
          </p:cNvPr>
          <p:cNvSpPr txBox="1"/>
          <p:nvPr/>
        </p:nvSpPr>
        <p:spPr>
          <a:xfrm>
            <a:off x="6429149" y="5019543"/>
            <a:ext cx="4172937" cy="102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뽀모도로</a:t>
            </a: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공부법 활용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시간 설정 가능</a:t>
            </a:r>
            <a:r>
              <a:rPr kumimoji="1" lang="en-US" altLang="ko-Kore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(study/ break time)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그룹 개념 </a:t>
            </a:r>
            <a:r>
              <a:rPr kumimoji="1" lang="en-US" altLang="ko-Kore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x, report</a:t>
            </a: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 서로의 공부시간 확인 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E29C54-1B0D-224B-B0A9-7AD38091C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122" y="1458907"/>
            <a:ext cx="4579042" cy="344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3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logging,business,cafe,coding,computer,finance,freelance,keyboard,mobile,notebook,office,revenue,tech,window,working">
            <a:extLst>
              <a:ext uri="{FF2B5EF4-FFF2-40B4-BE49-F238E27FC236}">
                <a16:creationId xmlns:a16="http://schemas.microsoft.com/office/drawing/2014/main" id="{354517BC-AA5A-49D5-B114-9285D3BA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9893" y="-1109693"/>
            <a:ext cx="13611789" cy="90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E043C7-3438-4E9F-BFA3-A78CEDB7C611}"/>
              </a:ext>
            </a:extLst>
          </p:cNvPr>
          <p:cNvSpPr/>
          <p:nvPr/>
        </p:nvSpPr>
        <p:spPr>
          <a:xfrm rot="867685">
            <a:off x="-3873251" y="-3177920"/>
            <a:ext cx="10354806" cy="1165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77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50A0C-1FF2-4AD2-8D12-694D494A24A2}"/>
              </a:ext>
            </a:extLst>
          </p:cNvPr>
          <p:cNvSpPr txBox="1"/>
          <p:nvPr/>
        </p:nvSpPr>
        <p:spPr>
          <a:xfrm>
            <a:off x="968639" y="662778"/>
            <a:ext cx="1899879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Contents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99C83F-3EB5-42F4-80F4-EA12A5D24140}"/>
              </a:ext>
            </a:extLst>
          </p:cNvPr>
          <p:cNvGrpSpPr/>
          <p:nvPr/>
        </p:nvGrpSpPr>
        <p:grpSpPr>
          <a:xfrm>
            <a:off x="594609" y="1725904"/>
            <a:ext cx="5856812" cy="1295957"/>
            <a:chOff x="-346674" y="2488998"/>
            <a:chExt cx="4841783" cy="10713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6BD2B2-80DA-4EC4-A6F1-E87E66E04252}"/>
                </a:ext>
              </a:extLst>
            </p:cNvPr>
            <p:cNvSpPr txBox="1"/>
            <p:nvPr/>
          </p:nvSpPr>
          <p:spPr>
            <a:xfrm>
              <a:off x="-346674" y="2488998"/>
              <a:ext cx="2525485" cy="35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77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D1C2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01. </a:t>
              </a:r>
              <a:r>
                <a:rPr lang="ko-KR" altLang="en-US" sz="2177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D1C2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제작 배경 </a:t>
              </a:r>
              <a:r>
                <a:rPr lang="en-US" altLang="ko-KR" sz="2177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D1C2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endParaRPr lang="ko-KR" altLang="en-US" sz="2177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EEA01C-40CB-4695-B037-AE7949FB9B7A}"/>
                </a:ext>
              </a:extLst>
            </p:cNvPr>
            <p:cNvSpPr txBox="1"/>
            <p:nvPr/>
          </p:nvSpPr>
          <p:spPr>
            <a:xfrm>
              <a:off x="1253080" y="2499356"/>
              <a:ext cx="3242029" cy="106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5660" indent="-345660">
                <a:buFontTx/>
                <a:buChar char="-"/>
              </a:pP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문제점 발견 및 분석</a:t>
              </a:r>
              <a:endParaRPr lang="en-US" altLang="ko-KR" sz="193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5660" indent="-345660">
                <a:buFontTx/>
                <a:buChar char="-"/>
              </a:pP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시장 분석</a:t>
              </a:r>
              <a:endParaRPr lang="en-US" altLang="ko-KR" sz="193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5660" indent="-345660">
                <a:buFontTx/>
                <a:buChar char="-"/>
              </a:pP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유사 서비스 분석</a:t>
              </a:r>
              <a:endParaRPr lang="en-US" altLang="ko-KR" sz="193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5660" indent="-345660">
                <a:buFontTx/>
                <a:buChar char="-"/>
              </a:pP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타겟 선정</a:t>
              </a:r>
              <a:endParaRPr lang="en-US" altLang="ko-KR" sz="193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3E11BC-7831-44D2-A9DA-82CBB18BCDFA}"/>
              </a:ext>
            </a:extLst>
          </p:cNvPr>
          <p:cNvGrpSpPr/>
          <p:nvPr/>
        </p:nvGrpSpPr>
        <p:grpSpPr>
          <a:xfrm>
            <a:off x="594609" y="3358665"/>
            <a:ext cx="6320271" cy="985654"/>
            <a:chOff x="-346674" y="3894805"/>
            <a:chExt cx="5224921" cy="8148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E28CBE-40F7-4736-888C-4758AD479966}"/>
                </a:ext>
              </a:extLst>
            </p:cNvPr>
            <p:cNvSpPr txBox="1"/>
            <p:nvPr/>
          </p:nvSpPr>
          <p:spPr>
            <a:xfrm>
              <a:off x="-346674" y="3903546"/>
              <a:ext cx="2525485" cy="35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77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D1C2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02.</a:t>
              </a:r>
              <a:r>
                <a:rPr lang="ko-KR" altLang="en-US" sz="2177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D1C2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프로젝트 소개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B03750-1C74-466E-980B-FF2A700A2FFE}"/>
                </a:ext>
              </a:extLst>
            </p:cNvPr>
            <p:cNvSpPr txBox="1"/>
            <p:nvPr/>
          </p:nvSpPr>
          <p:spPr>
            <a:xfrm>
              <a:off x="1636218" y="3894805"/>
              <a:ext cx="3242029" cy="814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5660" indent="-345660">
                <a:buFontTx/>
                <a:buChar char="-"/>
              </a:pPr>
              <a:r>
                <a:rPr lang="en-US" altLang="ko-KR" sz="1935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studyON</a:t>
              </a: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소개</a:t>
              </a:r>
              <a:endParaRPr lang="en-US" altLang="ko-KR" sz="193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5660" indent="-345660">
                <a:buFontTx/>
                <a:buChar char="-"/>
              </a:pP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컨셉 및 차별화</a:t>
              </a:r>
              <a:endParaRPr lang="en-US" altLang="ko-KR" sz="193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5660" indent="-345660">
                <a:buFontTx/>
                <a:buChar char="-"/>
              </a:pP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기능 소개</a:t>
              </a:r>
              <a:endParaRPr lang="en-US" altLang="ko-KR" sz="193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2953EE-4909-4A5A-B130-5F52E60CB733}"/>
              </a:ext>
            </a:extLst>
          </p:cNvPr>
          <p:cNvGrpSpPr/>
          <p:nvPr/>
        </p:nvGrpSpPr>
        <p:grpSpPr>
          <a:xfrm>
            <a:off x="594609" y="4862301"/>
            <a:ext cx="5856812" cy="1283428"/>
            <a:chOff x="-346674" y="5216425"/>
            <a:chExt cx="4841783" cy="10610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FFCE5D-3941-4B8B-8794-6F425A7B0908}"/>
                </a:ext>
              </a:extLst>
            </p:cNvPr>
            <p:cNvSpPr txBox="1"/>
            <p:nvPr/>
          </p:nvSpPr>
          <p:spPr>
            <a:xfrm>
              <a:off x="-346674" y="5249572"/>
              <a:ext cx="2525485" cy="35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77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D1C2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03.</a:t>
              </a:r>
              <a:r>
                <a:rPr lang="ko-KR" altLang="en-US" sz="2177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D1C2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고려사항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88D464-1378-4B74-8998-26BC2550D1CB}"/>
                </a:ext>
              </a:extLst>
            </p:cNvPr>
            <p:cNvSpPr txBox="1"/>
            <p:nvPr/>
          </p:nvSpPr>
          <p:spPr>
            <a:xfrm>
              <a:off x="1253080" y="5216425"/>
              <a:ext cx="3242029" cy="106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5660" indent="-345660">
                <a:buFontTx/>
                <a:buChar char="-"/>
              </a:pP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비즈니스 모델</a:t>
              </a:r>
              <a:r>
                <a:rPr lang="en-US" altLang="ko-KR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</a:t>
              </a: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수익구조</a:t>
              </a:r>
              <a:r>
                <a:rPr lang="en-US" altLang="ko-KR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</a:p>
            <a:p>
              <a:pPr marL="345660" indent="-345660">
                <a:buFontTx/>
                <a:buChar char="-"/>
              </a:pP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기대효과   </a:t>
              </a:r>
              <a:r>
                <a:rPr lang="en-US" altLang="ko-KR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– </a:t>
              </a: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향후 계획</a:t>
              </a:r>
              <a:endParaRPr lang="en-US" altLang="ko-KR" sz="193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5660" indent="-345660">
                <a:buFontTx/>
                <a:buChar char="-"/>
              </a:pP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개발 일정 계획</a:t>
              </a:r>
              <a:endParaRPr lang="en-US" altLang="ko-KR" sz="193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5660" indent="-345660">
                <a:buFontTx/>
                <a:buChar char="-"/>
              </a:pPr>
              <a:r>
                <a:rPr lang="ko-KR" altLang="en-US" sz="193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초기 아키텍처</a:t>
              </a:r>
              <a:endParaRPr lang="en-US" altLang="ko-KR" sz="193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AB666C-D1E2-438E-99BE-BA20A08E085E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B26491-8C12-0649-AD88-B009A1297C21}"/>
              </a:ext>
            </a:extLst>
          </p:cNvPr>
          <p:cNvSpPr/>
          <p:nvPr/>
        </p:nvSpPr>
        <p:spPr>
          <a:xfrm>
            <a:off x="-1" y="-72398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59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[R] 3">
            <a:extLst>
              <a:ext uri="{FF2B5EF4-FFF2-40B4-BE49-F238E27FC236}">
                <a16:creationId xmlns:a16="http://schemas.microsoft.com/office/drawing/2014/main" id="{05D7015D-64A9-3D47-8944-5583362A9502}"/>
              </a:ext>
            </a:extLst>
          </p:cNvPr>
          <p:cNvSpPr/>
          <p:nvPr/>
        </p:nvSpPr>
        <p:spPr>
          <a:xfrm rot="16200000">
            <a:off x="6987327" y="1620259"/>
            <a:ext cx="5432770" cy="5025753"/>
          </a:xfrm>
          <a:prstGeom prst="rtTriangle">
            <a:avLst/>
          </a:prstGeom>
          <a:solidFill>
            <a:srgbClr val="E96C4E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B1E672-CB76-A94E-9769-C5508D3398B9}"/>
              </a:ext>
            </a:extLst>
          </p:cNvPr>
          <p:cNvSpPr/>
          <p:nvPr/>
        </p:nvSpPr>
        <p:spPr>
          <a:xfrm>
            <a:off x="482098" y="1014167"/>
            <a:ext cx="11030859" cy="530499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8F9E6-BEFA-7547-879B-253FCF27A0C8}"/>
              </a:ext>
            </a:extLst>
          </p:cNvPr>
          <p:cNvSpPr txBox="1"/>
          <p:nvPr/>
        </p:nvSpPr>
        <p:spPr>
          <a:xfrm>
            <a:off x="4415501" y="430482"/>
            <a:ext cx="3108543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유사 서비스 분석</a:t>
            </a:r>
          </a:p>
        </p:txBody>
      </p:sp>
      <p:cxnSp>
        <p:nvCxnSpPr>
          <p:cNvPr id="11" name="직선 연결선 33">
            <a:extLst>
              <a:ext uri="{FF2B5EF4-FFF2-40B4-BE49-F238E27FC236}">
                <a16:creationId xmlns:a16="http://schemas.microsoft.com/office/drawing/2014/main" id="{4A82B594-9E78-1B44-A213-4489E1BA764F}"/>
              </a:ext>
            </a:extLst>
          </p:cNvPr>
          <p:cNvCxnSpPr/>
          <p:nvPr/>
        </p:nvCxnSpPr>
        <p:spPr>
          <a:xfrm>
            <a:off x="458149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E27766-E99F-994F-947C-D1EBE288ECD7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44463F-3F13-0A46-9EF4-AC747E0061DE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82414-DF95-8F48-8923-D55BFAE1C14F}"/>
              </a:ext>
            </a:extLst>
          </p:cNvPr>
          <p:cNvSpPr txBox="1"/>
          <p:nvPr/>
        </p:nvSpPr>
        <p:spPr>
          <a:xfrm>
            <a:off x="679043" y="1416750"/>
            <a:ext cx="83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APP   </a:t>
            </a:r>
            <a:endParaRPr kumimoji="1" lang="ko-Kore-KR" altLang="en-US" dirty="0">
              <a:highlight>
                <a:srgbClr val="FF9396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17B91-A11B-744F-AA1C-1A6193191DDC}"/>
              </a:ext>
            </a:extLst>
          </p:cNvPr>
          <p:cNvSpPr txBox="1"/>
          <p:nvPr/>
        </p:nvSpPr>
        <p:spPr>
          <a:xfrm>
            <a:off x="1459783" y="4256437"/>
            <a:ext cx="3464410" cy="167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시간 누적 공부법 활용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측정한 공부 시간 자동 타임테이블 제공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맞춤 리포트 기능  제공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스터디그룹</a:t>
            </a: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제공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학교 랭킹</a:t>
            </a:r>
            <a:r>
              <a:rPr kumimoji="1" lang="en-US" altLang="ko-Kore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 </a:t>
            </a:r>
            <a:r>
              <a:rPr kumimoji="1"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그룹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소속감 부여</a:t>
            </a:r>
            <a:endParaRPr kumimoji="1" lang="ko-Kore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387BC-E265-1747-AAAB-FAB8EA4FE07C}"/>
              </a:ext>
            </a:extLst>
          </p:cNvPr>
          <p:cNvSpPr txBox="1"/>
          <p:nvPr/>
        </p:nvSpPr>
        <p:spPr>
          <a:xfrm>
            <a:off x="6266221" y="4112779"/>
            <a:ext cx="3964547" cy="1993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시간 누적 공부법 활용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명확한 계획리스트 작성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통계</a:t>
            </a:r>
            <a:r>
              <a:rPr kumimoji="1" lang="en-US" altLang="ko-Kore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타임테이블</a:t>
            </a:r>
            <a:r>
              <a:rPr kumimoji="1" lang="en-US" altLang="ko-Kore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캘린더 기능 제공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일간</a:t>
            </a:r>
            <a:r>
              <a:rPr kumimoji="1" lang="en-US" altLang="ko-Kore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주간</a:t>
            </a:r>
            <a:r>
              <a:rPr kumimoji="1" lang="en-US" altLang="ko-Kore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월간 리포트 기능 제공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그룹</a:t>
            </a:r>
            <a:r>
              <a:rPr kumimoji="1" lang="en-US" altLang="ko-Kore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o, </a:t>
            </a: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게시글 형식으로 자신의 공부 기록 공유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계획</a:t>
            </a:r>
            <a:r>
              <a:rPr kumimoji="1" lang="en-US" altLang="ko-Kore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인증</a:t>
            </a:r>
            <a:r>
              <a:rPr kumimoji="1" lang="en-US" altLang="ko-Kore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목표달성 기능 제공</a:t>
            </a:r>
          </a:p>
        </p:txBody>
      </p:sp>
      <p:pic>
        <p:nvPicPr>
          <p:cNvPr id="1028" name="Picture 4" descr="리나소프트]열공시간 앱, 열공시간 스터디 플래너 : 네이버 블로그">
            <a:extLst>
              <a:ext uri="{FF2B5EF4-FFF2-40B4-BE49-F238E27FC236}">
                <a16:creationId xmlns:a16="http://schemas.microsoft.com/office/drawing/2014/main" id="{7F8853E3-40C6-FE4C-866C-2F63C3E39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783" y="1478860"/>
            <a:ext cx="4478337" cy="265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7F963E-16A6-E541-BF2C-8DABD865D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83" y="1478860"/>
            <a:ext cx="4653604" cy="253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55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CAD4CE-659E-7545-A6B7-181C84C31682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838602" y="429047"/>
            <a:ext cx="2248180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Target </a:t>
            </a:r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선정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21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E9EF1E-D1E0-704E-A435-739BE103DF39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E08E3-A76A-F444-8DE7-4D940652D50A}"/>
              </a:ext>
            </a:extLst>
          </p:cNvPr>
          <p:cNvSpPr txBox="1"/>
          <p:nvPr/>
        </p:nvSpPr>
        <p:spPr>
          <a:xfrm>
            <a:off x="6662059" y="2242022"/>
            <a:ext cx="5179422" cy="270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1980</a:t>
            </a:r>
            <a:r>
              <a:rPr kumimoji="1" lang="ko-KR" altLang="en-US" sz="2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년과 </a:t>
            </a:r>
            <a:r>
              <a:rPr kumimoji="1" lang="en-US" altLang="ko-KR" sz="2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1994</a:t>
            </a:r>
            <a:r>
              <a:rPr kumimoji="1" lang="ko-KR" altLang="en-US" sz="2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사이에 태어난 </a:t>
            </a:r>
            <a:r>
              <a:rPr kumimoji="1"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밀레니얼</a:t>
            </a:r>
            <a:r>
              <a:rPr kumimoji="1"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세대</a:t>
            </a:r>
            <a:r>
              <a:rPr kumimoji="1" lang="ko-KR" altLang="en-US" sz="2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와 </a:t>
            </a:r>
            <a:endParaRPr kumimoji="1" lang="en-US" altLang="ko-KR" sz="2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1995</a:t>
            </a:r>
            <a:r>
              <a:rPr kumimoji="1" lang="ko-KR" altLang="en-US" sz="2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이후 태어난 </a:t>
            </a:r>
            <a:r>
              <a:rPr kumimoji="1"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Z</a:t>
            </a:r>
            <a:r>
              <a:rPr kumimoji="1"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세대</a:t>
            </a:r>
            <a:r>
              <a:rPr kumimoji="1" lang="ko-KR" altLang="en-US" sz="2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를 합쳐 일컫는</a:t>
            </a:r>
            <a:endParaRPr kumimoji="1" lang="en-US" altLang="ko-KR" sz="2400" dirty="0">
              <a:solidFill>
                <a:srgbClr val="FF29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BA22D1A-7785-874B-841C-B3E7A177F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1" t="12681" r="16119" b="39206"/>
          <a:stretch/>
        </p:blipFill>
        <p:spPr bwMode="auto">
          <a:xfrm>
            <a:off x="563139" y="1789351"/>
            <a:ext cx="5799928" cy="40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B8ECE23-7C92-AA49-8D84-E628DC11EAA9}"/>
              </a:ext>
            </a:extLst>
          </p:cNvPr>
          <p:cNvSpPr/>
          <p:nvPr/>
        </p:nvSpPr>
        <p:spPr>
          <a:xfrm>
            <a:off x="7826203" y="4420596"/>
            <a:ext cx="341632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6600" b="1" dirty="0">
                <a:solidFill>
                  <a:srgbClr val="FF29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MZ</a:t>
            </a:r>
            <a:r>
              <a:rPr kumimoji="1" lang="ko-KR" altLang="en-US" sz="6600" b="1" dirty="0">
                <a:solidFill>
                  <a:srgbClr val="FF29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세대</a:t>
            </a:r>
            <a:r>
              <a:rPr kumimoji="1" lang="en-US" altLang="ko-KR" sz="6600" b="1" dirty="0">
                <a:solidFill>
                  <a:srgbClr val="FF29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endParaRPr lang="ko-Kore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330188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CAD4CE-659E-7545-A6B7-181C84C31682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838602" y="429047"/>
            <a:ext cx="2248180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Target </a:t>
            </a:r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선정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22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E9EF1E-D1E0-704E-A435-739BE103DF39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3314" name="Picture 2" descr="도대체, 그게 뭐지... MZ세대">
            <a:extLst>
              <a:ext uri="{FF2B5EF4-FFF2-40B4-BE49-F238E27FC236}">
                <a16:creationId xmlns:a16="http://schemas.microsoft.com/office/drawing/2014/main" id="{94799232-A113-7A47-931F-AD5D1A857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0"/>
          <a:stretch/>
        </p:blipFill>
        <p:spPr bwMode="auto">
          <a:xfrm>
            <a:off x="596553" y="1614656"/>
            <a:ext cx="5499447" cy="43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5E08E3-A76A-F444-8DE7-4D940652D50A}"/>
              </a:ext>
            </a:extLst>
          </p:cNvPr>
          <p:cNvSpPr txBox="1"/>
          <p:nvPr/>
        </p:nvSpPr>
        <p:spPr>
          <a:xfrm>
            <a:off x="5264546" y="1883725"/>
            <a:ext cx="6739807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글보다는 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영상에 익숙하고 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색다른 경험을 중시하는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MZ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세대는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톡톡 튀는 트렌드를  선도하며 소비 시장의 주역으로 성장함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70A7EA-92BF-464E-AE91-E82D9F14EF6B}"/>
              </a:ext>
            </a:extLst>
          </p:cNvPr>
          <p:cNvSpPr/>
          <p:nvPr/>
        </p:nvSpPr>
        <p:spPr>
          <a:xfrm>
            <a:off x="5884508" y="3154483"/>
            <a:ext cx="5299877" cy="832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디지털 기술과 함께 자란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MZ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세대는 무수히 쏟아지는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디지털 콘텐츠에 익숙함</a:t>
            </a:r>
            <a:endParaRPr lang="ko-Kore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C5E75B-9150-2446-8C23-7DF567262A5C}"/>
              </a:ext>
            </a:extLst>
          </p:cNvPr>
          <p:cNvSpPr/>
          <p:nvPr/>
        </p:nvSpPr>
        <p:spPr>
          <a:xfrm>
            <a:off x="6537580" y="4447458"/>
            <a:ext cx="5299877" cy="124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"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우리가 남이가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?”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외쳤던 이전 세대와 달리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우리는 남이다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!”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라는 개인의 차이와 취향을 존중하며 어디서든 자연스럽게 융화되는 유전적 인자를 가짐 </a:t>
            </a:r>
            <a:endParaRPr lang="ko-Kore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82864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CAD4CE-659E-7545-A6B7-181C84C31682}"/>
              </a:ext>
            </a:extLst>
          </p:cNvPr>
          <p:cNvSpPr/>
          <p:nvPr/>
        </p:nvSpPr>
        <p:spPr>
          <a:xfrm>
            <a:off x="5739769" y="34290"/>
            <a:ext cx="6473395" cy="67507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447190" y="457472"/>
            <a:ext cx="2882297" cy="58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193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StudyON</a:t>
            </a:r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소개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23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304668" y="181294"/>
            <a:ext cx="173957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프로젝트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A04FC3-4AF9-E449-AA54-EBD2B6429592}"/>
              </a:ext>
            </a:extLst>
          </p:cNvPr>
          <p:cNvGrpSpPr/>
          <p:nvPr/>
        </p:nvGrpSpPr>
        <p:grpSpPr>
          <a:xfrm>
            <a:off x="854867" y="1896786"/>
            <a:ext cx="5968645" cy="3829410"/>
            <a:chOff x="3995737" y="1931986"/>
            <a:chExt cx="6937306" cy="47057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DEC822-D356-C447-A647-D6A434324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737" y="1931986"/>
              <a:ext cx="6937306" cy="470572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285634-B265-2548-82EF-CF860765A451}"/>
                </a:ext>
              </a:extLst>
            </p:cNvPr>
            <p:cNvSpPr/>
            <p:nvPr/>
          </p:nvSpPr>
          <p:spPr>
            <a:xfrm>
              <a:off x="4174434" y="2584174"/>
              <a:ext cx="6559827" cy="3727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33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9A5BDE-C313-9748-8641-F1E42B027EFC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B277F2-2D59-E944-BEA0-D8BA08D4644E}"/>
              </a:ext>
            </a:extLst>
          </p:cNvPr>
          <p:cNvSpPr/>
          <p:nvPr/>
        </p:nvSpPr>
        <p:spPr>
          <a:xfrm>
            <a:off x="7146174" y="2250726"/>
            <a:ext cx="5066990" cy="290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FF29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studyON</a:t>
            </a:r>
            <a:endParaRPr lang="en-US" altLang="ko-KR" sz="2400" b="1" dirty="0">
              <a:solidFill>
                <a:srgbClr val="FF29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study mode on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의미로서 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시간과 공간의 제약이 없이 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언제나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어디서나 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사용이 가능하고 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공부의 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집중 습관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기를 수 있게 하는 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온라인 스터디 공간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065F47-2B89-FF46-AFFC-373ED9FA5BBE}"/>
              </a:ext>
            </a:extLst>
          </p:cNvPr>
          <p:cNvSpPr/>
          <p:nvPr/>
        </p:nvSpPr>
        <p:spPr>
          <a:xfrm>
            <a:off x="942111" y="2427521"/>
            <a:ext cx="5797619" cy="303373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7" name="그림 16" descr="옅은, 표지판이(가) 표시된 사진&#10;&#10;자동 생성된 설명">
            <a:extLst>
              <a:ext uri="{FF2B5EF4-FFF2-40B4-BE49-F238E27FC236}">
                <a16:creationId xmlns:a16="http://schemas.microsoft.com/office/drawing/2014/main" id="{D3636C7E-AA29-254B-B8A7-0DE692683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466" y="2801704"/>
            <a:ext cx="1270000" cy="1295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BF3074-7E3D-3444-B700-5AED0936FC12}"/>
              </a:ext>
            </a:extLst>
          </p:cNvPr>
          <p:cNvSpPr txBox="1"/>
          <p:nvPr/>
        </p:nvSpPr>
        <p:spPr>
          <a:xfrm>
            <a:off x="1667962" y="2989109"/>
            <a:ext cx="396615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dirty="0" err="1">
                <a:ln w="254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outerShdw blurRad="190500" dir="5400000" algn="ctr" rotWithShape="0">
                    <a:srgbClr val="FF0000"/>
                  </a:outerShdw>
                </a:effectLst>
                <a:latin typeface="HeadLineA" pitchFamily="2" charset="-127"/>
                <a:ea typeface="HeadLineA" pitchFamily="2" charset="-127"/>
                <a:cs typeface="Baloo Tamma" panose="03080902040302020200" pitchFamily="66" charset="0"/>
              </a:rPr>
              <a:t>study</a:t>
            </a:r>
            <a:r>
              <a:rPr kumimoji="1" lang="en-US" altLang="ko-Kore-KR" sz="13800" dirty="0" err="1">
                <a:ln w="25400">
                  <a:solidFill>
                    <a:schemeClr val="bg1"/>
                  </a:solidFill>
                </a:ln>
                <a:solidFill>
                  <a:srgbClr val="FF392A">
                    <a:alpha val="73000"/>
                  </a:srgbClr>
                </a:solidFill>
                <a:effectLst>
                  <a:outerShdw blurRad="190500" dir="5400000" algn="ctr" rotWithShape="0">
                    <a:srgbClr val="FF0000"/>
                  </a:outerShdw>
                </a:effectLst>
                <a:latin typeface="HeadLineA" pitchFamily="2" charset="-127"/>
                <a:ea typeface="HeadLineA" pitchFamily="2" charset="-127"/>
                <a:cs typeface="Baloo Tamma" panose="03080902040302020200" pitchFamily="66" charset="0"/>
              </a:rPr>
              <a:t>ON</a:t>
            </a:r>
            <a:endParaRPr kumimoji="1" lang="ko-Kore-KR" altLang="en-US" sz="8800" dirty="0">
              <a:ln w="25400">
                <a:solidFill>
                  <a:schemeClr val="bg1"/>
                </a:solidFill>
              </a:ln>
              <a:solidFill>
                <a:srgbClr val="FF392A">
                  <a:alpha val="73000"/>
                </a:srgbClr>
              </a:solidFill>
              <a:effectLst>
                <a:outerShdw blurRad="190500" dir="5400000" algn="ctr" rotWithShape="0">
                  <a:srgbClr val="FF0000"/>
                </a:outerShdw>
              </a:effectLst>
              <a:latin typeface="HeadLineA" pitchFamily="2" charset="-127"/>
              <a:ea typeface="HeadLineA" pitchFamily="2" charset="-127"/>
              <a:cs typeface="Baloo Tamma" panose="03080902040302020200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F18AEC-47D9-214F-98E7-F6FDE17132F9}"/>
              </a:ext>
            </a:extLst>
          </p:cNvPr>
          <p:cNvSpPr txBox="1"/>
          <p:nvPr/>
        </p:nvSpPr>
        <p:spPr>
          <a:xfrm>
            <a:off x="1667962" y="2989109"/>
            <a:ext cx="396615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dirty="0" err="1">
                <a:ln w="254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outerShdw blurRad="190500" dir="5400000" algn="ctr" rotWithShape="0">
                    <a:srgbClr val="FF0000"/>
                  </a:outerShdw>
                </a:effectLst>
                <a:latin typeface="HeadLineA" pitchFamily="2" charset="-127"/>
                <a:ea typeface="HeadLineA" pitchFamily="2" charset="-127"/>
                <a:cs typeface="Baloo Tamma" panose="03080902040302020200" pitchFamily="66" charset="0"/>
              </a:rPr>
              <a:t>study</a:t>
            </a:r>
            <a:r>
              <a:rPr kumimoji="1" lang="en-US" altLang="ko-Kore-KR" sz="13800" dirty="0" err="1">
                <a:ln w="25400">
                  <a:solidFill>
                    <a:schemeClr val="bg1"/>
                  </a:solidFill>
                </a:ln>
                <a:solidFill>
                  <a:srgbClr val="FF392A">
                    <a:alpha val="73000"/>
                  </a:srgbClr>
                </a:solidFill>
                <a:effectLst>
                  <a:outerShdw blurRad="190500" dir="5400000" algn="ctr" rotWithShape="0">
                    <a:srgbClr val="FF0000"/>
                  </a:outerShdw>
                </a:effectLst>
                <a:latin typeface="HeadLineA" pitchFamily="2" charset="-127"/>
                <a:ea typeface="HeadLineA" pitchFamily="2" charset="-127"/>
                <a:cs typeface="Baloo Tamma" panose="03080902040302020200" pitchFamily="66" charset="0"/>
              </a:rPr>
              <a:t>ON</a:t>
            </a:r>
            <a:endParaRPr kumimoji="1" lang="ko-Kore-KR" altLang="en-US" sz="8800" dirty="0">
              <a:ln w="25400">
                <a:solidFill>
                  <a:schemeClr val="bg1"/>
                </a:solidFill>
              </a:ln>
              <a:solidFill>
                <a:srgbClr val="FF392A">
                  <a:alpha val="73000"/>
                </a:srgbClr>
              </a:solidFill>
              <a:effectLst>
                <a:outerShdw blurRad="190500" dir="5400000" algn="ctr" rotWithShape="0">
                  <a:srgbClr val="FF0000"/>
                </a:outerShdw>
              </a:effectLst>
              <a:latin typeface="HeadLineA" pitchFamily="2" charset="-127"/>
              <a:ea typeface="HeadLineA" pitchFamily="2" charset="-127"/>
              <a:cs typeface="Baloo Tamma" panose="03080902040302020200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56999B-5C3F-4445-AF99-C1460E1BD015}"/>
              </a:ext>
            </a:extLst>
          </p:cNvPr>
          <p:cNvSpPr txBox="1"/>
          <p:nvPr/>
        </p:nvSpPr>
        <p:spPr>
          <a:xfrm>
            <a:off x="1667962" y="3598069"/>
            <a:ext cx="22525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dirty="0">
                <a:ln w="25400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outerShdw blurRad="63500" dir="5400000" algn="ctr" rotWithShape="0">
                    <a:schemeClr val="bg1"/>
                  </a:outerShdw>
                </a:effectLst>
                <a:latin typeface="HeadLineA" pitchFamily="2" charset="-127"/>
                <a:ea typeface="HeadLineA" pitchFamily="2" charset="-127"/>
                <a:cs typeface="Baloo Tamma" panose="03080902040302020200" pitchFamily="66" charset="0"/>
              </a:rPr>
              <a:t>study</a:t>
            </a:r>
            <a:endParaRPr kumimoji="1" lang="ko-Kore-KR" altLang="en-US" sz="8800" dirty="0">
              <a:ln w="25400">
                <a:solidFill>
                  <a:schemeClr val="bg1"/>
                </a:solidFill>
              </a:ln>
              <a:solidFill>
                <a:srgbClr val="FF392A">
                  <a:alpha val="73000"/>
                </a:srgbClr>
              </a:solidFill>
              <a:effectLst>
                <a:outerShdw blurRad="63500" dir="5400000" algn="ctr" rotWithShape="0">
                  <a:schemeClr val="bg1"/>
                </a:outerShdw>
              </a:effectLst>
              <a:latin typeface="HeadLineA" pitchFamily="2" charset="-127"/>
              <a:ea typeface="HeadLineA" pitchFamily="2" charset="-127"/>
              <a:cs typeface="Baloo Tamma" panose="03080902040302020200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A050F7-4920-BB45-8566-5CE2A29FC36E}"/>
              </a:ext>
            </a:extLst>
          </p:cNvPr>
          <p:cNvSpPr txBox="1"/>
          <p:nvPr/>
        </p:nvSpPr>
        <p:spPr>
          <a:xfrm>
            <a:off x="3714926" y="2989109"/>
            <a:ext cx="18982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800" dirty="0">
                <a:ln w="25400">
                  <a:solidFill>
                    <a:schemeClr val="bg1"/>
                  </a:solidFill>
                </a:ln>
                <a:solidFill>
                  <a:srgbClr val="FF392A">
                    <a:alpha val="73000"/>
                  </a:srgbClr>
                </a:solidFill>
                <a:effectLst>
                  <a:outerShdw blurRad="63500" dir="5400000" algn="ctr" rotWithShape="0">
                    <a:schemeClr val="bg1"/>
                  </a:outerShdw>
                </a:effectLst>
                <a:latin typeface="HeadLineA" pitchFamily="2" charset="-127"/>
                <a:ea typeface="HeadLineA" pitchFamily="2" charset="-127"/>
                <a:cs typeface="Baloo Tamma" panose="03080902040302020200" pitchFamily="66" charset="0"/>
              </a:rPr>
              <a:t>ON</a:t>
            </a:r>
            <a:endParaRPr kumimoji="1" lang="ko-Kore-KR" altLang="en-US" sz="8800" dirty="0">
              <a:ln w="25400">
                <a:solidFill>
                  <a:schemeClr val="bg1"/>
                </a:solidFill>
              </a:ln>
              <a:solidFill>
                <a:srgbClr val="FF392A">
                  <a:alpha val="73000"/>
                </a:srgbClr>
              </a:solidFill>
              <a:effectLst>
                <a:outerShdw blurRad="63500" dir="5400000" algn="ctr" rotWithShape="0">
                  <a:schemeClr val="bg1"/>
                </a:outerShdw>
              </a:effectLst>
              <a:latin typeface="HeadLineA" pitchFamily="2" charset="-127"/>
              <a:ea typeface="HeadLineA" pitchFamily="2" charset="-127"/>
              <a:cs typeface="Baloo Tamma" panose="030809020403020202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CAD4CE-659E-7545-A6B7-181C84C31682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734094" y="430482"/>
            <a:ext cx="2723824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컨셉 및 차별화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24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304668" y="181294"/>
            <a:ext cx="173957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프로젝트 소개</a:t>
            </a:r>
          </a:p>
        </p:txBody>
      </p:sp>
      <p:pic>
        <p:nvPicPr>
          <p:cNvPr id="11266" name="Picture 2" descr="tid263t000313 코로나 응원 코로나 응원 - 이미지투데이 :: 통로이미지(주)">
            <a:extLst>
              <a:ext uri="{FF2B5EF4-FFF2-40B4-BE49-F238E27FC236}">
                <a16:creationId xmlns:a16="http://schemas.microsoft.com/office/drawing/2014/main" id="{495C6FAB-AC92-784D-8EC7-1383628C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29" y="1815799"/>
            <a:ext cx="4231556" cy="341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36">
            <a:extLst>
              <a:ext uri="{FF2B5EF4-FFF2-40B4-BE49-F238E27FC236}">
                <a16:creationId xmlns:a16="http://schemas.microsoft.com/office/drawing/2014/main" id="{EAF3F7D7-B4BE-0143-B7B5-DD7D335A9FE3}"/>
              </a:ext>
            </a:extLst>
          </p:cNvPr>
          <p:cNvGrpSpPr/>
          <p:nvPr/>
        </p:nvGrpSpPr>
        <p:grpSpPr>
          <a:xfrm>
            <a:off x="5629864" y="1907667"/>
            <a:ext cx="6250585" cy="1670660"/>
            <a:chOff x="611559" y="2708920"/>
            <a:chExt cx="3592520" cy="1841642"/>
          </a:xfrm>
        </p:grpSpPr>
        <p:sp>
          <p:nvSpPr>
            <p:cNvPr id="11" name="Rounded Rectangle 58">
              <a:extLst>
                <a:ext uri="{FF2B5EF4-FFF2-40B4-BE49-F238E27FC236}">
                  <a16:creationId xmlns:a16="http://schemas.microsoft.com/office/drawing/2014/main" id="{0D816D55-76A1-B54A-B98A-815BA6A75AFD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rgbClr val="DD1C2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49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26CA51-B51E-1D48-8DA9-034C6639EF8E}"/>
                </a:ext>
              </a:extLst>
            </p:cNvPr>
            <p:cNvSpPr txBox="1"/>
            <p:nvPr/>
          </p:nvSpPr>
          <p:spPr>
            <a:xfrm>
              <a:off x="665833" y="3193812"/>
              <a:ext cx="3538246" cy="1356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‘</a:t>
              </a:r>
              <a:r>
                <a:rPr lang="ko-KR" altLang="en-US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몸은 멀리 마음은 가까이</a:t>
              </a:r>
              <a:r>
                <a:rPr lang="en-US" altLang="ko-KR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’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70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언택트</a:t>
              </a: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시대에 걸맞게 공간의 제약을 받지 않으면서 스터디가 가능하도록 제공</a:t>
              </a:r>
              <a:r>
                <a:rPr lang="en-US" altLang="ko-KR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서로 만나지 않아도 다양한 기능을 통해 룰을 정하고 함께 모여 공부할 수 있도록 도와주는 웹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C9E312-BFB8-0542-8D37-27FFA97CA282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17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70" b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Concept1</a:t>
              </a:r>
              <a:endParaRPr lang="ko-KR" altLang="en-US" sz="1270" b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9" name="Group 36">
            <a:extLst>
              <a:ext uri="{FF2B5EF4-FFF2-40B4-BE49-F238E27FC236}">
                <a16:creationId xmlns:a16="http://schemas.microsoft.com/office/drawing/2014/main" id="{417B738F-7268-4940-A244-2E671E2C5873}"/>
              </a:ext>
            </a:extLst>
          </p:cNvPr>
          <p:cNvGrpSpPr/>
          <p:nvPr/>
        </p:nvGrpSpPr>
        <p:grpSpPr>
          <a:xfrm>
            <a:off x="5629864" y="3858760"/>
            <a:ext cx="6649976" cy="1670659"/>
            <a:chOff x="611559" y="2708920"/>
            <a:chExt cx="3822070" cy="1841641"/>
          </a:xfrm>
        </p:grpSpPr>
        <p:sp>
          <p:nvSpPr>
            <p:cNvPr id="20" name="Rounded Rectangle 58">
              <a:extLst>
                <a:ext uri="{FF2B5EF4-FFF2-40B4-BE49-F238E27FC236}">
                  <a16:creationId xmlns:a16="http://schemas.microsoft.com/office/drawing/2014/main" id="{553CFB7D-DB70-A540-BCF5-880F5D426BBD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rgbClr val="DD1C2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49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61A424-331D-1E47-B5E7-1800BAD0AE1C}"/>
                </a:ext>
              </a:extLst>
            </p:cNvPr>
            <p:cNvSpPr txBox="1"/>
            <p:nvPr/>
          </p:nvSpPr>
          <p:spPr>
            <a:xfrm>
              <a:off x="665833" y="3193812"/>
              <a:ext cx="3767796" cy="1356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‘</a:t>
              </a:r>
              <a:r>
                <a:rPr lang="ko-KR" altLang="en-US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스터디 의미 재정의</a:t>
              </a:r>
              <a:r>
                <a:rPr lang="en-US" altLang="ko-KR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’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일반적인 스터디의 경우</a:t>
              </a:r>
              <a:r>
                <a:rPr lang="en-US" altLang="ko-KR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,</a:t>
              </a: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공동의 목표를 가지고 공부한다면</a:t>
              </a:r>
              <a:br>
                <a:rPr lang="en-US" altLang="ko-KR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</a:br>
              <a:r>
                <a:rPr lang="en-US" altLang="ko-KR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TMTB</a:t>
              </a: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는 각자의 목표를 향해 나아가지만 함께 모여 공부하는 모습을 통해 </a:t>
              </a:r>
              <a:r>
                <a:rPr lang="ko-KR" altLang="en-US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서로의 자극제</a:t>
              </a: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가 되어 공부할 수 있도록 도와주는 웹</a:t>
              </a:r>
              <a:endParaRPr lang="en-US" altLang="ko-KR" sz="1270">
                <a:solidFill>
                  <a:schemeClr val="tx1">
                    <a:lumMod val="90000"/>
                    <a:lumOff val="1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6C54B1-2932-8742-8F8E-63621156E8AD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17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70" b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Concept2</a:t>
              </a:r>
              <a:endParaRPr lang="ko-KR" altLang="en-US" sz="1270" b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616EDA-016F-C544-9A0D-2C7EC55EAC0A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032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CAD4CE-659E-7545-A6B7-181C84C31682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734094" y="430482"/>
            <a:ext cx="2723824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컨셉 및 차별화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25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304668" y="181294"/>
            <a:ext cx="173957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프로젝트 소개</a:t>
            </a:r>
          </a:p>
        </p:txBody>
      </p:sp>
      <p:pic>
        <p:nvPicPr>
          <p:cNvPr id="1026" name="Picture 2" descr="집중력 유지 방법 '뽀모도로 테크닉'">
            <a:extLst>
              <a:ext uri="{FF2B5EF4-FFF2-40B4-BE49-F238E27FC236}">
                <a16:creationId xmlns:a16="http://schemas.microsoft.com/office/drawing/2014/main" id="{E6F50F5D-157C-844B-8B16-AAC7D8EA1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8" t="6087" r="29839" b="16118"/>
          <a:stretch/>
        </p:blipFill>
        <p:spPr bwMode="auto">
          <a:xfrm>
            <a:off x="593768" y="1433067"/>
            <a:ext cx="4147527" cy="429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36">
            <a:extLst>
              <a:ext uri="{FF2B5EF4-FFF2-40B4-BE49-F238E27FC236}">
                <a16:creationId xmlns:a16="http://schemas.microsoft.com/office/drawing/2014/main" id="{E8E40E3E-6561-E34C-8DE7-80B251CC8363}"/>
              </a:ext>
            </a:extLst>
          </p:cNvPr>
          <p:cNvGrpSpPr/>
          <p:nvPr/>
        </p:nvGrpSpPr>
        <p:grpSpPr>
          <a:xfrm>
            <a:off x="5346986" y="1799261"/>
            <a:ext cx="6250585" cy="1084345"/>
            <a:chOff x="611559" y="2708920"/>
            <a:chExt cx="3592520" cy="1195321"/>
          </a:xfrm>
        </p:grpSpPr>
        <p:sp>
          <p:nvSpPr>
            <p:cNvPr id="22" name="Rounded Rectangle 58">
              <a:extLst>
                <a:ext uri="{FF2B5EF4-FFF2-40B4-BE49-F238E27FC236}">
                  <a16:creationId xmlns:a16="http://schemas.microsoft.com/office/drawing/2014/main" id="{A7AAE8A7-7CA5-7448-91AA-9FB81036BE09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rgbClr val="DD1C2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49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99BFE4-C200-6F4F-92F4-34A9344C44EC}"/>
                </a:ext>
              </a:extLst>
            </p:cNvPr>
            <p:cNvSpPr txBox="1"/>
            <p:nvPr/>
          </p:nvSpPr>
          <p:spPr>
            <a:xfrm>
              <a:off x="665833" y="3193812"/>
              <a:ext cx="3538246" cy="710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‘</a:t>
              </a:r>
              <a:r>
                <a:rPr lang="ko-KR" altLang="en-US" sz="1270" b="1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포모도로</a:t>
              </a:r>
              <a:r>
                <a:rPr lang="ko-KR" altLang="en-US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기법</a:t>
              </a:r>
              <a:r>
                <a:rPr lang="en-US" altLang="ko-KR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’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타이머를 이용하여 </a:t>
              </a:r>
              <a:r>
                <a:rPr lang="en-US" altLang="ko-KR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25</a:t>
              </a: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분간 집중해서 일을 한 다음 </a:t>
              </a:r>
              <a:r>
                <a:rPr lang="en-US" altLang="ko-KR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5</a:t>
              </a: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분간 휴식하는 걸 반복하는 방식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FFD569-CBDB-CC4F-B746-24A36E48D216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17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70" b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Concept3</a:t>
              </a:r>
              <a:endParaRPr lang="ko-KR" altLang="en-US" sz="1270" b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2BCC1E-1F9C-7943-909D-D88249377709}"/>
              </a:ext>
            </a:extLst>
          </p:cNvPr>
          <p:cNvGrpSpPr/>
          <p:nvPr/>
        </p:nvGrpSpPr>
        <p:grpSpPr>
          <a:xfrm>
            <a:off x="5537870" y="3178379"/>
            <a:ext cx="5498430" cy="2696572"/>
            <a:chOff x="5998311" y="3503567"/>
            <a:chExt cx="6061160" cy="29725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9FE886D-13F3-8F48-8E79-C12CB6962BBE}"/>
                </a:ext>
              </a:extLst>
            </p:cNvPr>
            <p:cNvSpPr/>
            <p:nvPr/>
          </p:nvSpPr>
          <p:spPr>
            <a:xfrm>
              <a:off x="5998311" y="3588627"/>
              <a:ext cx="997912" cy="276270"/>
            </a:xfrm>
            <a:prstGeom prst="rect">
              <a:avLst/>
            </a:prstGeom>
            <a:solidFill>
              <a:srgbClr val="E86B64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33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ED6325-E202-5645-8BB0-2A158E91255D}"/>
                </a:ext>
              </a:extLst>
            </p:cNvPr>
            <p:cNvSpPr txBox="1"/>
            <p:nvPr/>
          </p:nvSpPr>
          <p:spPr>
            <a:xfrm>
              <a:off x="5998311" y="3503567"/>
              <a:ext cx="6061160" cy="297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기본</a:t>
              </a:r>
              <a:r>
                <a:rPr kumimoji="1" lang="ko-KR" altLang="en-US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RULE</a:t>
              </a:r>
            </a:p>
            <a:p>
              <a:pPr marL="259232" indent="-259232">
                <a:lnSpc>
                  <a:spcPct val="150000"/>
                </a:lnSpc>
                <a:buFontTx/>
                <a:buChar char="-"/>
              </a:pP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우선 할 일과 예상 완료 시간을 정함 </a:t>
              </a:r>
              <a:r>
                <a:rPr kumimoji="1" lang="en-US" altLang="ko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(30</a:t>
              </a: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분 단위</a:t>
              </a:r>
              <a:r>
                <a:rPr kumimoji="1" lang="en-US" altLang="ko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	</a:t>
              </a:r>
              <a:r>
                <a:rPr kumimoji="1" lang="en-US" altLang="ko-KR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25</a:t>
              </a:r>
              <a:r>
                <a:rPr kumimoji="1" lang="ko-KR" altLang="en-US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분 공부 </a:t>
              </a:r>
              <a:r>
                <a:rPr kumimoji="1" lang="en-US" altLang="ko-KR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+</a:t>
              </a:r>
              <a:r>
                <a:rPr kumimoji="1" lang="ko-KR" altLang="en-US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5</a:t>
              </a:r>
              <a:r>
                <a:rPr kumimoji="1" lang="ko-KR" altLang="en-US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분 쉬는 시간 </a:t>
              </a:r>
              <a:r>
                <a:rPr kumimoji="1" lang="en-US" altLang="ko-KR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=</a:t>
              </a:r>
              <a:r>
                <a:rPr kumimoji="1" lang="ko-KR" altLang="en-US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1</a:t>
              </a:r>
              <a:r>
                <a:rPr kumimoji="1" lang="ko-KR" altLang="en-US" sz="1270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뽀모</a:t>
              </a:r>
              <a:endParaRPr kumimoji="1" lang="en-US" altLang="ko-KR" sz="127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59232" indent="-259232">
                <a:lnSpc>
                  <a:spcPct val="150000"/>
                </a:lnSpc>
                <a:buFontTx/>
                <a:buChar char="-"/>
              </a:pP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공부 시간에는 한 가지 일에만 집중할 것 </a:t>
              </a:r>
              <a:r>
                <a:rPr kumimoji="1" lang="en-US" altLang="ko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(</a:t>
              </a: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이메일</a:t>
              </a:r>
              <a:r>
                <a:rPr kumimoji="1" lang="en-US" altLang="ko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전화</a:t>
              </a:r>
              <a:r>
                <a:rPr kumimoji="1" lang="en-US" altLang="ko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채팅 등 금지</a:t>
              </a:r>
              <a:r>
                <a:rPr kumimoji="1" lang="en-US" altLang="ko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</a:p>
            <a:p>
              <a:pPr marL="259232" indent="-259232">
                <a:lnSpc>
                  <a:spcPct val="150000"/>
                </a:lnSpc>
                <a:buFontTx/>
                <a:buChar char="-"/>
              </a:pP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오로지 </a:t>
              </a:r>
              <a:r>
                <a:rPr kumimoji="1" lang="ko-KR" altLang="en-US" sz="1270" b="1" dirty="0">
                  <a:solidFill>
                    <a:srgbClr val="FF00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지금 하는 일과 </a:t>
              </a:r>
              <a:r>
                <a:rPr kumimoji="1" lang="ko-KR" altLang="en-US" sz="1270" b="1" dirty="0" err="1">
                  <a:solidFill>
                    <a:srgbClr val="FF00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초시계</a:t>
              </a:r>
              <a:r>
                <a:rPr kumimoji="1" lang="ko-KR" altLang="en-US" sz="1270" b="1" dirty="0">
                  <a:solidFill>
                    <a:srgbClr val="FF00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체크 </a:t>
              </a:r>
              <a:endParaRPr kumimoji="1" lang="en-US" altLang="ko-KR" sz="1270" b="1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59232" indent="-259232">
                <a:lnSpc>
                  <a:spcPct val="150000"/>
                </a:lnSpc>
                <a:buFontTx/>
                <a:buChar char="-"/>
              </a:pPr>
              <a:r>
                <a:rPr kumimoji="1" lang="ko-KR" altLang="en-US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공부의 양이 </a:t>
              </a:r>
              <a:r>
                <a:rPr kumimoji="1" lang="en-US" altLang="ko-KR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1~2</a:t>
              </a:r>
              <a:r>
                <a:rPr kumimoji="1" lang="ko-KR" altLang="en-US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시간 정도의 양이라면 </a:t>
              </a:r>
              <a:r>
                <a:rPr kumimoji="1" lang="en-US" altLang="ko-KR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3~4</a:t>
              </a:r>
              <a:r>
                <a:rPr kumimoji="1" lang="ko-KR" altLang="en-US" sz="1270" b="1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뽀모로</a:t>
              </a:r>
              <a:r>
                <a:rPr kumimoji="1" lang="ko-KR" altLang="en-US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설정해두고 </a:t>
              </a:r>
              <a:r>
                <a:rPr kumimoji="1" lang="en-US" altLang="ko-KR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25+5</a:t>
              </a:r>
              <a:r>
                <a:rPr kumimoji="1" lang="ko-KR" altLang="en-US" sz="127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분은 반복하며 한가지 일에 집중</a:t>
              </a:r>
              <a:endParaRPr kumimoji="1" lang="en-US" altLang="ko-KR" sz="127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59232" indent="-259232">
                <a:lnSpc>
                  <a:spcPct val="150000"/>
                </a:lnSpc>
                <a:buFontTx/>
                <a:buChar char="-"/>
              </a:pP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쉬는 시간 </a:t>
              </a:r>
              <a:r>
                <a:rPr kumimoji="1" lang="en-US" altLang="ko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5</a:t>
              </a: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분 동안은 제대로 휴식 갖기</a:t>
              </a:r>
              <a:endParaRPr kumimoji="1" lang="en-US" altLang="ko-KR" sz="127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59232" indent="-259232">
                <a:lnSpc>
                  <a:spcPct val="150000"/>
                </a:lnSpc>
                <a:buFontTx/>
                <a:buChar char="-"/>
              </a:pPr>
              <a:r>
                <a:rPr kumimoji="1" lang="en-US" altLang="ko-Kore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4</a:t>
              </a: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번 반복해서 </a:t>
              </a:r>
              <a:r>
                <a:rPr kumimoji="1" lang="en-US" altLang="ko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2</a:t>
              </a: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시간 흐르면 </a:t>
              </a:r>
              <a:r>
                <a:rPr kumimoji="1" lang="en-US" altLang="ko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30</a:t>
              </a: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분</a:t>
              </a:r>
              <a:r>
                <a:rPr kumimoji="1" lang="en-US" altLang="ko-KR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~1</a:t>
              </a:r>
              <a:r>
                <a:rPr kumimoji="1" lang="ko-KR" altLang="en-US" sz="127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시간 휴식시간 </a:t>
              </a:r>
              <a:endParaRPr kumimoji="1" lang="en-US" altLang="ko-KR" sz="127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792FDA-0DB1-C04D-836C-D755C8F00CA0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97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CAD4CE-659E-7545-A6B7-181C84C31682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734094" y="430482"/>
            <a:ext cx="2723824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컨셉 및 차별화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26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304668" y="181294"/>
            <a:ext cx="173957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프로젝트 소개</a:t>
            </a:r>
          </a:p>
        </p:txBody>
      </p:sp>
      <p:pic>
        <p:nvPicPr>
          <p:cNvPr id="1026" name="Picture 2" descr="집중력 유지 방법 '뽀모도로 테크닉'">
            <a:extLst>
              <a:ext uri="{FF2B5EF4-FFF2-40B4-BE49-F238E27FC236}">
                <a16:creationId xmlns:a16="http://schemas.microsoft.com/office/drawing/2014/main" id="{E6F50F5D-157C-844B-8B16-AAC7D8EA1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8" t="6087" r="29839" b="16118"/>
          <a:stretch/>
        </p:blipFill>
        <p:spPr bwMode="auto">
          <a:xfrm>
            <a:off x="593768" y="1433067"/>
            <a:ext cx="4147527" cy="429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36">
            <a:extLst>
              <a:ext uri="{FF2B5EF4-FFF2-40B4-BE49-F238E27FC236}">
                <a16:creationId xmlns:a16="http://schemas.microsoft.com/office/drawing/2014/main" id="{E8E40E3E-6561-E34C-8DE7-80B251CC8363}"/>
              </a:ext>
            </a:extLst>
          </p:cNvPr>
          <p:cNvGrpSpPr/>
          <p:nvPr/>
        </p:nvGrpSpPr>
        <p:grpSpPr>
          <a:xfrm>
            <a:off x="5346986" y="1799261"/>
            <a:ext cx="6250585" cy="1084345"/>
            <a:chOff x="611559" y="2708920"/>
            <a:chExt cx="3592520" cy="1195321"/>
          </a:xfrm>
        </p:grpSpPr>
        <p:sp>
          <p:nvSpPr>
            <p:cNvPr id="22" name="Rounded Rectangle 58">
              <a:extLst>
                <a:ext uri="{FF2B5EF4-FFF2-40B4-BE49-F238E27FC236}">
                  <a16:creationId xmlns:a16="http://schemas.microsoft.com/office/drawing/2014/main" id="{A7AAE8A7-7CA5-7448-91AA-9FB81036BE09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rgbClr val="DD1C2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49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99BFE4-C200-6F4F-92F4-34A9344C44EC}"/>
                </a:ext>
              </a:extLst>
            </p:cNvPr>
            <p:cNvSpPr txBox="1"/>
            <p:nvPr/>
          </p:nvSpPr>
          <p:spPr>
            <a:xfrm>
              <a:off x="665833" y="3193812"/>
              <a:ext cx="3538246" cy="710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‘</a:t>
              </a:r>
              <a:r>
                <a:rPr lang="ko-KR" altLang="en-US" sz="1270" b="1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포모도로</a:t>
              </a:r>
              <a:r>
                <a:rPr lang="ko-KR" altLang="en-US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 기법</a:t>
              </a:r>
              <a:r>
                <a:rPr lang="en-US" altLang="ko-KR" sz="127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’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타이머를 이용하여 </a:t>
              </a:r>
              <a:r>
                <a:rPr lang="en-US" altLang="ko-KR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25</a:t>
              </a: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분간 집중해서 일을 한 다음 </a:t>
              </a:r>
              <a:r>
                <a:rPr lang="en-US" altLang="ko-KR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5</a:t>
              </a:r>
              <a:r>
                <a:rPr lang="ko-KR" altLang="en-US" sz="1270">
                  <a:solidFill>
                    <a:schemeClr val="tx1">
                      <a:lumMod val="90000"/>
                      <a:lumOff val="1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분간 휴식하는 걸 반복하는 방식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FFD569-CBDB-CC4F-B746-24A36E48D216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17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70" b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Arial" pitchFamily="34" charset="0"/>
                </a:rPr>
                <a:t>Concept3</a:t>
              </a:r>
              <a:endParaRPr lang="ko-KR" altLang="en-US" sz="1270" b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AF7BFB-DB0B-DF43-B242-6D30ED474E75}"/>
              </a:ext>
            </a:extLst>
          </p:cNvPr>
          <p:cNvGrpSpPr/>
          <p:nvPr/>
        </p:nvGrpSpPr>
        <p:grpSpPr>
          <a:xfrm>
            <a:off x="5441417" y="3152335"/>
            <a:ext cx="5198859" cy="1396793"/>
            <a:chOff x="6014592" y="3396503"/>
            <a:chExt cx="5730929" cy="153974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079D758-27B8-A74D-B38B-1D41EB9743E7}"/>
                </a:ext>
              </a:extLst>
            </p:cNvPr>
            <p:cNvSpPr/>
            <p:nvPr/>
          </p:nvSpPr>
          <p:spPr>
            <a:xfrm>
              <a:off x="6173616" y="3547745"/>
              <a:ext cx="4799182" cy="201462"/>
            </a:xfrm>
            <a:prstGeom prst="rect">
              <a:avLst/>
            </a:prstGeom>
            <a:solidFill>
              <a:srgbClr val="E86B64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33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29ACAF-75CD-274D-B57E-21D2B80B268E}"/>
                </a:ext>
              </a:extLst>
            </p:cNvPr>
            <p:cNvSpPr/>
            <p:nvPr/>
          </p:nvSpPr>
          <p:spPr>
            <a:xfrm>
              <a:off x="6157217" y="4665626"/>
              <a:ext cx="1816417" cy="201462"/>
            </a:xfrm>
            <a:prstGeom prst="rect">
              <a:avLst/>
            </a:prstGeom>
            <a:solidFill>
              <a:srgbClr val="E86B64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33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C46B85-10D7-B043-8654-0319C6506C5E}"/>
                </a:ext>
              </a:extLst>
            </p:cNvPr>
            <p:cNvSpPr txBox="1"/>
            <p:nvPr/>
          </p:nvSpPr>
          <p:spPr>
            <a:xfrm>
              <a:off x="6014592" y="3396503"/>
              <a:ext cx="5730929" cy="1539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452" i="1" err="1"/>
                <a:t>공부한지</a:t>
              </a:r>
              <a:r>
                <a:rPr kumimoji="1" lang="ko-KR" altLang="en-US" sz="1452" i="1"/>
                <a:t> </a:t>
              </a:r>
              <a:r>
                <a:rPr kumimoji="1" lang="en-US" altLang="ko-KR" sz="1452" i="1"/>
                <a:t>20</a:t>
              </a:r>
              <a:r>
                <a:rPr kumimoji="1" lang="ko-KR" altLang="en-US" sz="1452" i="1"/>
                <a:t>분 지났겠지</a:t>
              </a:r>
              <a:r>
                <a:rPr kumimoji="1" lang="en-US" altLang="ko-KR" sz="1452" i="1"/>
                <a:t>?</a:t>
              </a:r>
              <a:r>
                <a:rPr kumimoji="1" lang="ko-KR" altLang="en-US" sz="1452" i="1"/>
                <a:t> 하겠지만 </a:t>
              </a:r>
              <a:r>
                <a:rPr kumimoji="1" lang="en-US" altLang="ko-KR" sz="1452" i="1"/>
                <a:t>5</a:t>
              </a:r>
              <a:r>
                <a:rPr kumimoji="1" lang="ko-KR" altLang="en-US" sz="1452" i="1"/>
                <a:t>분도 안 지났다</a:t>
              </a:r>
              <a:r>
                <a:rPr kumimoji="1" lang="en-US" altLang="ko-KR" sz="1452" i="1"/>
                <a:t>!?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452"/>
                <a:t>시간을 확인했다면</a:t>
              </a:r>
              <a:r>
                <a:rPr kumimoji="1" lang="en-US" altLang="ko-KR" sz="1452"/>
                <a:t>,</a:t>
              </a:r>
              <a:r>
                <a:rPr kumimoji="1" lang="ko-KR" altLang="en-US" sz="1452"/>
                <a:t> </a:t>
              </a:r>
              <a:endParaRPr kumimoji="1" lang="en-US" altLang="ko-KR" sz="1452"/>
            </a:p>
            <a:p>
              <a:pPr>
                <a:lnSpc>
                  <a:spcPct val="150000"/>
                </a:lnSpc>
              </a:pPr>
              <a:r>
                <a:rPr kumimoji="1" lang="ko-KR" altLang="en-US" sz="1452"/>
                <a:t>집중력을 잃은 시간 </a:t>
              </a:r>
              <a:r>
                <a:rPr kumimoji="1" lang="en-US" altLang="ko-KR" sz="1452"/>
                <a:t>=</a:t>
              </a:r>
              <a:r>
                <a:rPr kumimoji="1" lang="ko-KR" altLang="en-US" sz="1452"/>
                <a:t> 내가 집중하지 못한 것을 확인할 수 있음 </a:t>
              </a:r>
              <a:endParaRPr kumimoji="1" lang="en-US" altLang="ko-KR" sz="1452"/>
            </a:p>
            <a:p>
              <a:pPr>
                <a:lnSpc>
                  <a:spcPct val="150000"/>
                </a:lnSpc>
              </a:pPr>
              <a:r>
                <a:rPr kumimoji="1" lang="ko-KR" altLang="en-US" sz="1452" i="1" err="1"/>
                <a:t>쉴땐</a:t>
              </a:r>
              <a:r>
                <a:rPr kumimoji="1" lang="ko-KR" altLang="en-US" sz="1452" i="1"/>
                <a:t> 제대로 쉬어라 </a:t>
              </a:r>
              <a:r>
                <a:rPr kumimoji="1" lang="en-US" altLang="ko-KR" sz="1452" i="1"/>
                <a:t>!</a:t>
              </a:r>
              <a:r>
                <a:rPr kumimoji="1" lang="ko-KR" altLang="en-US" sz="1452" i="1"/>
                <a:t> </a:t>
              </a:r>
              <a:r>
                <a:rPr kumimoji="1" lang="en-US" altLang="ko-KR" sz="1452"/>
                <a:t>Burn Out</a:t>
              </a:r>
              <a:r>
                <a:rPr kumimoji="1" lang="ko-KR" altLang="en-US" sz="1452"/>
                <a:t> 방지</a:t>
              </a:r>
              <a:endParaRPr kumimoji="1" lang="ko-Kore-KR" altLang="en-US" sz="1452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A6682A-5F0C-004D-BEB9-65838C474FA9}"/>
              </a:ext>
            </a:extLst>
          </p:cNvPr>
          <p:cNvSpPr/>
          <p:nvPr/>
        </p:nvSpPr>
        <p:spPr>
          <a:xfrm>
            <a:off x="5765395" y="4817168"/>
            <a:ext cx="6094560" cy="8023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33" b="1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kumimoji="1" lang="ko-KR" altLang="en-US" sz="1633" b="1">
                <a:latin typeface="Nanum Gothic" panose="020D0604000000000000" pitchFamily="34" charset="-127"/>
                <a:ea typeface="Nanum Gothic" panose="020D0604000000000000" pitchFamily="34" charset="-127"/>
              </a:rPr>
              <a:t>타이머를 통해 자신의 </a:t>
            </a:r>
            <a:r>
              <a:rPr kumimoji="1" lang="en-US" altLang="ko-KR" sz="1633" b="1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kumimoji="1" lang="ko-KR" altLang="en-US" sz="1633" b="1">
                <a:latin typeface="Nanum Gothic" panose="020D0604000000000000" pitchFamily="34" charset="-127"/>
                <a:ea typeface="Nanum Gothic" panose="020D0604000000000000" pitchFamily="34" charset="-127"/>
              </a:rPr>
              <a:t>집중 시간</a:t>
            </a:r>
            <a:r>
              <a:rPr kumimoji="1" lang="en-US" altLang="ko-KR" sz="1633" b="1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kumimoji="1" lang="ko-KR" altLang="en-US" sz="1633" b="1">
                <a:latin typeface="Nanum Gothic" panose="020D0604000000000000" pitchFamily="34" charset="-127"/>
                <a:ea typeface="Nanum Gothic" panose="020D0604000000000000" pitchFamily="34" charset="-127"/>
              </a:rPr>
              <a:t>을 중요시하고 </a:t>
            </a:r>
            <a:endParaRPr kumimoji="1" lang="en-US" altLang="ko-KR" sz="1633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33" b="1">
                <a:latin typeface="Nanum Gothic" panose="020D0604000000000000" pitchFamily="34" charset="-127"/>
                <a:ea typeface="Nanum Gothic" panose="020D0604000000000000" pitchFamily="34" charset="-127"/>
              </a:rPr>
              <a:t>하루에 몇 </a:t>
            </a:r>
            <a:r>
              <a:rPr kumimoji="1" lang="ko-KR" altLang="en-US" sz="1633" b="1" err="1">
                <a:latin typeface="Nanum Gothic" panose="020D0604000000000000" pitchFamily="34" charset="-127"/>
                <a:ea typeface="Nanum Gothic" panose="020D0604000000000000" pitchFamily="34" charset="-127"/>
              </a:rPr>
              <a:t>뽀모를</a:t>
            </a:r>
            <a:r>
              <a:rPr kumimoji="1" lang="ko-KR" altLang="en-US" sz="1633" b="1">
                <a:latin typeface="Nanum Gothic" panose="020D0604000000000000" pitchFamily="34" charset="-127"/>
                <a:ea typeface="Nanum Gothic" panose="020D0604000000000000" pitchFamily="34" charset="-127"/>
              </a:rPr>
              <a:t> 했는지 매일 기록하고 검토함 </a:t>
            </a:r>
            <a:endParaRPr kumimoji="1" lang="ko-Kore-KR" altLang="en-US" sz="1633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80E908-A96D-B44F-B156-D3C34AA3B115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375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1923" y="91"/>
            <a:ext cx="6107924" cy="6736557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176526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기능 소개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27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304668" y="181294"/>
            <a:ext cx="173957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8E473-5020-AE4C-A74B-098BC92A23A5}"/>
              </a:ext>
            </a:extLst>
          </p:cNvPr>
          <p:cNvSpPr txBox="1"/>
          <p:nvPr/>
        </p:nvSpPr>
        <p:spPr>
          <a:xfrm>
            <a:off x="548312" y="1524034"/>
            <a:ext cx="157767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33">
                <a:highlight>
                  <a:srgbClr val="E86B64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메인</a:t>
            </a:r>
            <a:r>
              <a:rPr kumimoji="1" lang="en-US" altLang="ko-KR" sz="1633">
                <a:highlight>
                  <a:srgbClr val="E86B64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633">
                <a:highlight>
                  <a:srgbClr val="E86B64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홈</a:t>
            </a:r>
            <a:r>
              <a:rPr kumimoji="1" lang="en-US" altLang="ko-KR" sz="1633">
                <a:highlight>
                  <a:srgbClr val="E86B64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633">
                <a:highlight>
                  <a:srgbClr val="E86B64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 페이지</a:t>
            </a:r>
            <a:endParaRPr kumimoji="1" lang="ko-Kore-KR" altLang="en-US" sz="1633">
              <a:highlight>
                <a:srgbClr val="E86B64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3D4EE-8EEF-E84A-BF46-D369277213B5}"/>
              </a:ext>
            </a:extLst>
          </p:cNvPr>
          <p:cNvSpPr txBox="1"/>
          <p:nvPr/>
        </p:nvSpPr>
        <p:spPr>
          <a:xfrm>
            <a:off x="6760842" y="1928314"/>
            <a:ext cx="3330079" cy="1933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33">
                <a:latin typeface="Nanum Gothic" panose="020D0604000000000000" pitchFamily="34" charset="-127"/>
                <a:ea typeface="Nanum Gothic" panose="020D0604000000000000" pitchFamily="34" charset="-127"/>
              </a:rPr>
              <a:t>TMTB </a:t>
            </a:r>
            <a:r>
              <a:rPr kumimoji="1" lang="ko-KR" altLang="en-US" sz="1633">
                <a:latin typeface="Nanum Gothic" panose="020D0604000000000000" pitchFamily="34" charset="-127"/>
                <a:ea typeface="Nanum Gothic" panose="020D0604000000000000" pitchFamily="34" charset="-127"/>
              </a:rPr>
              <a:t>소개</a:t>
            </a:r>
            <a:endParaRPr kumimoji="1" lang="en-US" altLang="ko-KR" sz="1633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33">
                <a:latin typeface="Nanum Gothic" panose="020D0604000000000000" pitchFamily="34" charset="-127"/>
                <a:ea typeface="Nanum Gothic" panose="020D0604000000000000" pitchFamily="34" charset="-127"/>
              </a:rPr>
              <a:t>회원가입</a:t>
            </a:r>
            <a:r>
              <a:rPr kumimoji="1" lang="en-US" altLang="ko-KR" sz="1633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33">
                <a:latin typeface="Nanum Gothic" panose="020D0604000000000000" pitchFamily="34" charset="-127"/>
                <a:ea typeface="Nanum Gothic" panose="020D0604000000000000" pitchFamily="34" charset="-127"/>
              </a:rPr>
              <a:t> 로그인</a:t>
            </a:r>
            <a:r>
              <a:rPr kumimoji="1" lang="en-US" altLang="ko-KR" sz="1633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1633">
                <a:latin typeface="Nanum Gothic" panose="020D0604000000000000" pitchFamily="34" charset="-127"/>
                <a:ea typeface="Nanum Gothic" panose="020D0604000000000000" pitchFamily="34" charset="-127"/>
              </a:rPr>
              <a:t>로그아웃 기능 </a:t>
            </a:r>
            <a:endParaRPr kumimoji="1" lang="en-US" altLang="ko-KR" sz="1633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33">
                <a:latin typeface="Nanum Gothic" panose="020D0604000000000000" pitchFamily="34" charset="-127"/>
                <a:ea typeface="Nanum Gothic" panose="020D0604000000000000" pitchFamily="34" charset="-127"/>
              </a:rPr>
              <a:t>화면을 두개로 나눠서 관리 </a:t>
            </a:r>
            <a:endParaRPr kumimoji="1" lang="en-US" altLang="ko-Kore-KR" sz="1633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674004" lvl="1" indent="-25923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ore-KR" altLang="en-US" sz="1633">
                <a:latin typeface="Nanum Gothic" panose="020D0604000000000000" pitchFamily="34" charset="-127"/>
                <a:ea typeface="Nanum Gothic" panose="020D0604000000000000" pitchFamily="34" charset="-127"/>
              </a:rPr>
              <a:t>방</a:t>
            </a:r>
            <a:r>
              <a:rPr kumimoji="1" lang="ko-KR" altLang="en-US" sz="1633">
                <a:latin typeface="Nanum Gothic" panose="020D0604000000000000" pitchFamily="34" charset="-127"/>
                <a:ea typeface="Nanum Gothic" panose="020D0604000000000000" pitchFamily="34" charset="-127"/>
              </a:rPr>
              <a:t> 찾기</a:t>
            </a:r>
            <a:endParaRPr kumimoji="1" lang="en-US" altLang="ko-KR" sz="1633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674004" lvl="1" indent="-25923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633">
                <a:latin typeface="Nanum Gothic" panose="020D0604000000000000" pitchFamily="34" charset="-127"/>
                <a:ea typeface="Nanum Gothic" panose="020D0604000000000000" pitchFamily="34" charset="-127"/>
              </a:rPr>
              <a:t>방 만들기 </a:t>
            </a:r>
            <a:endParaRPr kumimoji="1" lang="en-US" altLang="ko-KR" sz="163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E6F00E-7C60-4B4A-937A-C4BF526BF1E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A1B92E-C3C7-B84E-B497-6F2E419AB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6" y="1998658"/>
            <a:ext cx="5854700" cy="3924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49CB1D-B794-9046-B3B0-A8E914A0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6" y="1998658"/>
            <a:ext cx="5854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4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7B2177-3460-B043-BD24-C5D17EB1BBE0}"/>
              </a:ext>
            </a:extLst>
          </p:cNvPr>
          <p:cNvSpPr/>
          <p:nvPr/>
        </p:nvSpPr>
        <p:spPr>
          <a:xfrm>
            <a:off x="-11923" y="91"/>
            <a:ext cx="6107924" cy="6736557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176526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기능 소개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28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304668" y="181294"/>
            <a:ext cx="173957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8E473-5020-AE4C-A74B-098BC92A23A5}"/>
              </a:ext>
            </a:extLst>
          </p:cNvPr>
          <p:cNvSpPr txBox="1"/>
          <p:nvPr/>
        </p:nvSpPr>
        <p:spPr>
          <a:xfrm>
            <a:off x="548311" y="1524034"/>
            <a:ext cx="148630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33">
                <a:highlight>
                  <a:srgbClr val="E86B64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방 생성 페이지</a:t>
            </a:r>
            <a:endParaRPr kumimoji="1" lang="ko-Kore-KR" altLang="en-US" sz="1633">
              <a:highlight>
                <a:srgbClr val="E86B64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D93C1-8A75-694A-9D45-D45192E30FA5}"/>
              </a:ext>
            </a:extLst>
          </p:cNvPr>
          <p:cNvSpPr txBox="1"/>
          <p:nvPr/>
        </p:nvSpPr>
        <p:spPr>
          <a:xfrm>
            <a:off x="6894321" y="2263520"/>
            <a:ext cx="4962807" cy="340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방제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titie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 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등록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&gt;&gt;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방제에 몇 시에 시작할 지 명시할 것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공지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(desc)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등록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필요에 따라 자율적으로 선택 가능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태그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설정 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   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&gt;&gt;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자격증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코딩 공부 등 태그를 통해 검색이 가능하게 함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인원 수 설정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시작 시간 설정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공부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쉬는 시간 설정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횟수 설정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   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&gt;&gt;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공부시간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+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쉬는 시간의 주기</a:t>
            </a:r>
            <a:endParaRPr kumimoji="1" lang="en-US" altLang="ko-Kore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A93162-8503-6143-93B6-1E0C3C3F39D8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4EAD7E-F4C6-2248-8A2B-867DB5086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1" y="2145882"/>
            <a:ext cx="5854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47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1923" y="91"/>
            <a:ext cx="6107924" cy="6736557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176526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기능 소개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29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304668" y="181294"/>
            <a:ext cx="173957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8E473-5020-AE4C-A74B-098BC92A23A5}"/>
              </a:ext>
            </a:extLst>
          </p:cNvPr>
          <p:cNvSpPr txBox="1"/>
          <p:nvPr/>
        </p:nvSpPr>
        <p:spPr>
          <a:xfrm>
            <a:off x="548311" y="1524034"/>
            <a:ext cx="168347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33">
                <a:highlight>
                  <a:srgbClr val="E86B64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방 리스트 페이지</a:t>
            </a:r>
            <a:endParaRPr kumimoji="1" lang="ko-Kore-KR" altLang="en-US" sz="1633">
              <a:highlight>
                <a:srgbClr val="E86B64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9C23A-9967-3049-BCC9-CFEC27FE3E95}"/>
              </a:ext>
            </a:extLst>
          </p:cNvPr>
          <p:cNvSpPr txBox="1"/>
          <p:nvPr/>
        </p:nvSpPr>
        <p:spPr>
          <a:xfrm>
            <a:off x="6760417" y="2145882"/>
            <a:ext cx="3789330" cy="3172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검색창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방제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or 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태그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en-US" altLang="ko-Kore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메뉴바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고정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pPr marL="716432" lvl="1" indent="-25923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200">
                <a:latin typeface="Nanum Gothic" panose="020D0604000000000000" pitchFamily="34" charset="-127"/>
                <a:ea typeface="Nanum Gothic" panose="020D0604000000000000" pitchFamily="34" charset="-127"/>
              </a:rPr>
              <a:t>홈</a:t>
            </a:r>
            <a:endParaRPr kumimoji="1" lang="en-US" altLang="ko-KR" sz="120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16432" lvl="1" indent="-25923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200" err="1">
                <a:latin typeface="Nanum Gothic" panose="020D0604000000000000" pitchFamily="34" charset="-127"/>
                <a:ea typeface="Nanum Gothic" panose="020D0604000000000000" pitchFamily="34" charset="-127"/>
              </a:rPr>
              <a:t>마이페이지</a:t>
            </a:r>
            <a:r>
              <a:rPr kumimoji="1" lang="ko-KR" altLang="en-US" sz="120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20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16432" lvl="1" indent="-25923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200" err="1">
                <a:latin typeface="Nanum Gothic" panose="020D0604000000000000" pitchFamily="34" charset="-127"/>
                <a:ea typeface="Nanum Gothic" panose="020D0604000000000000" pitchFamily="34" charset="-127"/>
              </a:rPr>
              <a:t>사용가이드</a:t>
            </a:r>
            <a:endParaRPr kumimoji="1" lang="en-US" altLang="ko-KR" sz="120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16432" lvl="1" indent="-25923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200">
                <a:latin typeface="Nanum Gothic" panose="020D0604000000000000" pitchFamily="34" charset="-127"/>
                <a:ea typeface="Nanum Gothic" panose="020D0604000000000000" pitchFamily="34" charset="-127"/>
              </a:rPr>
              <a:t>방 리스트</a:t>
            </a:r>
            <a:endParaRPr kumimoji="1" lang="en-US" altLang="ko-Kore-KR" sz="120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방 리스트 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00522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자율 스터디 방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고정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pPr marL="414772" lvl="1">
              <a:lnSpc>
                <a:spcPct val="150000"/>
              </a:lnSpc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&gt;&gt;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태그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인원 수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날짜 제한 없음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00522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개인 소규모 스터디 방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DDE41B-2305-B24B-B538-B8D9614D620D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257674-F44B-4F4A-951E-5E68F8A53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3" y="2145882"/>
            <a:ext cx="5854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9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사람 일러스트] PPT 아이콘으로 유용한 갤러리를 소개합니다! : 네이버 블로그">
            <a:extLst>
              <a:ext uri="{FF2B5EF4-FFF2-40B4-BE49-F238E27FC236}">
                <a16:creationId xmlns:a16="http://schemas.microsoft.com/office/drawing/2014/main" id="{31D64C63-81FE-5E49-8091-CD5C4241A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6" t="44475" r="50000" b="6147"/>
          <a:stretch/>
        </p:blipFill>
        <p:spPr bwMode="auto">
          <a:xfrm>
            <a:off x="4771379" y="3539844"/>
            <a:ext cx="2346231" cy="355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8038" y="1"/>
            <a:ext cx="12228075" cy="336743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158353" y="429047"/>
            <a:ext cx="3608681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문제점 발견 및 분석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3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E9EF1E-D1E0-704E-A435-739BE103DF39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모서리가 둥근 사각형 설명선[R] 1">
            <a:extLst>
              <a:ext uri="{FF2B5EF4-FFF2-40B4-BE49-F238E27FC236}">
                <a16:creationId xmlns:a16="http://schemas.microsoft.com/office/drawing/2014/main" id="{2CAD2410-757F-7C40-A289-470903E87B6F}"/>
              </a:ext>
            </a:extLst>
          </p:cNvPr>
          <p:cNvSpPr/>
          <p:nvPr/>
        </p:nvSpPr>
        <p:spPr>
          <a:xfrm>
            <a:off x="1034557" y="1811174"/>
            <a:ext cx="3817793" cy="1963981"/>
          </a:xfrm>
          <a:prstGeom prst="wedgeRoundRectCallout">
            <a:avLst>
              <a:gd name="adj1" fmla="val 46357"/>
              <a:gd name="adj2" fmla="val 66137"/>
              <a:gd name="adj3" fmla="val 16667"/>
            </a:avLst>
          </a:prstGeom>
          <a:ln>
            <a:solidFill>
              <a:srgbClr val="FF939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오늘 학교에서 공부한 것들 복습하고 싶은데 집에선 공부가 안돼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ㅠㅠ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스터디카페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등록하러 가야겠다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2E4EC7B3-7661-E544-A29B-02995226A863}"/>
              </a:ext>
            </a:extLst>
          </p:cNvPr>
          <p:cNvSpPr/>
          <p:nvPr/>
        </p:nvSpPr>
        <p:spPr>
          <a:xfrm>
            <a:off x="6622297" y="1607316"/>
            <a:ext cx="3817793" cy="1963981"/>
          </a:xfrm>
          <a:prstGeom prst="wedgeRoundRectCallout">
            <a:avLst>
              <a:gd name="adj1" fmla="val -36349"/>
              <a:gd name="adj2" fmla="val 66137"/>
              <a:gd name="adj3" fmla="val 16667"/>
            </a:avLst>
          </a:prstGeom>
          <a:ln>
            <a:solidFill>
              <a:srgbClr val="FF939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프리미엄 스터디카페가 공부가 잘 된다고 해서 왔는데 너무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비싸잖아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학생이라 돈이 없는데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A0F8C-FE2E-6F47-8A20-84F220A0EFB9}"/>
              </a:ext>
            </a:extLst>
          </p:cNvPr>
          <p:cNvSpPr txBox="1"/>
          <p:nvPr/>
        </p:nvSpPr>
        <p:spPr>
          <a:xfrm>
            <a:off x="6865184" y="639277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고등학생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지훈씨</a:t>
            </a:r>
            <a:endParaRPr kumimoji="1" lang="ko-Kore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622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1" y="91"/>
            <a:ext cx="6107924" cy="6736557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176526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기능 소개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30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304668" y="181294"/>
            <a:ext cx="173957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8E473-5020-AE4C-A74B-098BC92A23A5}"/>
              </a:ext>
            </a:extLst>
          </p:cNvPr>
          <p:cNvSpPr txBox="1"/>
          <p:nvPr/>
        </p:nvSpPr>
        <p:spPr>
          <a:xfrm>
            <a:off x="548311" y="1524034"/>
            <a:ext cx="148630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33">
                <a:highlight>
                  <a:srgbClr val="E86B64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방 입장 페이지</a:t>
            </a:r>
            <a:endParaRPr kumimoji="1" lang="ko-Kore-KR" altLang="en-US" sz="1633">
              <a:highlight>
                <a:srgbClr val="E86B64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3D4EE-8EEF-E84A-BF46-D369277213B5}"/>
              </a:ext>
            </a:extLst>
          </p:cNvPr>
          <p:cNvSpPr txBox="1"/>
          <p:nvPr/>
        </p:nvSpPr>
        <p:spPr>
          <a:xfrm>
            <a:off x="6596077" y="1945388"/>
            <a:ext cx="5350970" cy="390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 b="1">
                <a:latin typeface="Nanum Gothic" panose="020D0604000000000000" pitchFamily="34" charset="-127"/>
                <a:ea typeface="Nanum Gothic" panose="020D0604000000000000" pitchFamily="34" charset="-127"/>
              </a:rPr>
              <a:t>방제</a:t>
            </a:r>
            <a:endParaRPr kumimoji="1" lang="en-US" altLang="ko-KR" sz="1452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52" b="1" err="1">
                <a:latin typeface="Nanum Gothic" panose="020D0604000000000000" pitchFamily="34" charset="-127"/>
                <a:ea typeface="Nanum Gothic" panose="020D0604000000000000" pitchFamily="34" charset="-127"/>
              </a:rPr>
              <a:t>Todo</a:t>
            </a:r>
            <a:r>
              <a:rPr kumimoji="1" lang="ko-KR" altLang="en-US" sz="1452" b="1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52" b="1">
                <a:latin typeface="Nanum Gothic" panose="020D0604000000000000" pitchFamily="34" charset="-127"/>
                <a:ea typeface="Nanum Gothic" panose="020D0604000000000000" pitchFamily="34" charset="-127"/>
              </a:rPr>
              <a:t>List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개인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361">
                <a:latin typeface="Nanum Gothic" panose="020D0604000000000000" pitchFamily="34" charset="-127"/>
                <a:ea typeface="Nanum Gothic" panose="020D0604000000000000" pitchFamily="34" charset="-127"/>
              </a:rPr>
              <a:t>     &gt;&gt;</a:t>
            </a:r>
            <a:r>
              <a:rPr kumimoji="1" lang="ko-KR" altLang="en-US" sz="1361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361" err="1">
                <a:latin typeface="Nanum Gothic" panose="020D0604000000000000" pitchFamily="34" charset="-127"/>
                <a:ea typeface="Nanum Gothic" panose="020D0604000000000000" pitchFamily="34" charset="-127"/>
              </a:rPr>
              <a:t>마이페이지에</a:t>
            </a:r>
            <a:r>
              <a:rPr kumimoji="1" lang="ko-KR" altLang="en-US" sz="1361">
                <a:latin typeface="Nanum Gothic" panose="020D0604000000000000" pitchFamily="34" charset="-127"/>
                <a:ea typeface="Nanum Gothic" panose="020D0604000000000000" pitchFamily="34" charset="-127"/>
              </a:rPr>
              <a:t> 작성된 나의 </a:t>
            </a:r>
            <a:r>
              <a:rPr kumimoji="1" lang="en-US" altLang="ko-KR" sz="1361" err="1">
                <a:latin typeface="Nanum Gothic" panose="020D0604000000000000" pitchFamily="34" charset="-127"/>
                <a:ea typeface="Nanum Gothic" panose="020D0604000000000000" pitchFamily="34" charset="-127"/>
              </a:rPr>
              <a:t>todo</a:t>
            </a:r>
            <a:r>
              <a:rPr kumimoji="1" lang="ko-KR" altLang="en-US" sz="1361">
                <a:latin typeface="Nanum Gothic" panose="020D0604000000000000" pitchFamily="34" charset="-127"/>
                <a:ea typeface="Nanum Gothic" panose="020D0604000000000000" pitchFamily="34" charset="-127"/>
              </a:rPr>
              <a:t> 조회 </a:t>
            </a:r>
            <a:r>
              <a:rPr kumimoji="1" lang="en-US" altLang="ko-KR" sz="1361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361">
                <a:latin typeface="Nanum Gothic" panose="020D0604000000000000" pitchFamily="34" charset="-127"/>
                <a:ea typeface="Nanum Gothic" panose="020D0604000000000000" pitchFamily="34" charset="-127"/>
              </a:rPr>
              <a:t>추가</a:t>
            </a:r>
            <a:r>
              <a:rPr kumimoji="1" lang="en-US" altLang="ko-KR" sz="1361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361">
                <a:latin typeface="Nanum Gothic" panose="020D0604000000000000" pitchFamily="34" charset="-127"/>
                <a:ea typeface="Nanum Gothic" panose="020D0604000000000000" pitchFamily="34" charset="-127"/>
              </a:rPr>
              <a:t> 수정</a:t>
            </a:r>
            <a:r>
              <a:rPr kumimoji="1" lang="en-US" altLang="ko-KR" sz="1361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361">
                <a:latin typeface="Nanum Gothic" panose="020D0604000000000000" pitchFamily="34" charset="-127"/>
                <a:ea typeface="Nanum Gothic" panose="020D0604000000000000" pitchFamily="34" charset="-127"/>
              </a:rPr>
              <a:t> 삭제 가능</a:t>
            </a:r>
            <a:r>
              <a:rPr kumimoji="1" lang="en-US" altLang="ko-KR" sz="1361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361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361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 b="1">
                <a:latin typeface="Nanum Gothic" panose="020D0604000000000000" pitchFamily="34" charset="-127"/>
                <a:ea typeface="Nanum Gothic" panose="020D0604000000000000" pitchFamily="34" charset="-127"/>
              </a:rPr>
              <a:t>실적 게시판</a:t>
            </a:r>
            <a:endParaRPr kumimoji="1" lang="en-US" altLang="ko-KR" sz="1452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360">
                <a:latin typeface="Nanum Gothic" panose="020D0604000000000000" pitchFamily="34" charset="-127"/>
                <a:ea typeface="Nanum Gothic" panose="020D0604000000000000" pitchFamily="34" charset="-127"/>
              </a:rPr>
              <a:t>완료된 </a:t>
            </a:r>
            <a:r>
              <a:rPr kumimoji="1" lang="ko-KR" altLang="en-US" sz="1360" err="1">
                <a:latin typeface="Nanum Gothic" panose="020D0604000000000000" pitchFamily="34" charset="-127"/>
                <a:ea typeface="Nanum Gothic" panose="020D0604000000000000" pitchFamily="34" charset="-127"/>
              </a:rPr>
              <a:t>투두를</a:t>
            </a:r>
            <a:r>
              <a:rPr kumimoji="1" lang="ko-KR" altLang="en-US" sz="1360">
                <a:latin typeface="Nanum Gothic" panose="020D0604000000000000" pitchFamily="34" charset="-127"/>
                <a:ea typeface="Nanum Gothic" panose="020D0604000000000000" pitchFamily="34" charset="-127"/>
              </a:rPr>
              <a:t> 선택했을 때 </a:t>
            </a:r>
            <a:r>
              <a:rPr kumimoji="1" lang="en-US" altLang="ko-KR" sz="1360">
                <a:latin typeface="Nanum Gothic" panose="020D0604000000000000" pitchFamily="34" charset="-127"/>
                <a:ea typeface="Nanum Gothic" panose="020D0604000000000000" pitchFamily="34" charset="-127"/>
              </a:rPr>
              <a:t>“~</a:t>
            </a:r>
            <a:r>
              <a:rPr kumimoji="1" lang="ko-KR" altLang="en-US" sz="1360">
                <a:latin typeface="Nanum Gothic" panose="020D0604000000000000" pitchFamily="34" charset="-127"/>
                <a:ea typeface="Nanum Gothic" panose="020D0604000000000000" pitchFamily="34" charset="-127"/>
              </a:rPr>
              <a:t>가 </a:t>
            </a:r>
            <a:r>
              <a:rPr kumimoji="1" lang="en-US" altLang="ko-KR" sz="1360">
                <a:latin typeface="Nanum Gothic" panose="020D0604000000000000" pitchFamily="34" charset="-127"/>
                <a:ea typeface="Nanum Gothic" panose="020D0604000000000000" pitchFamily="34" charset="-127"/>
              </a:rPr>
              <a:t>~</a:t>
            </a:r>
            <a:r>
              <a:rPr kumimoji="1" lang="ko-KR" altLang="en-US" sz="1360">
                <a:latin typeface="Nanum Gothic" panose="020D0604000000000000" pitchFamily="34" charset="-127"/>
                <a:ea typeface="Nanum Gothic" panose="020D0604000000000000" pitchFamily="34" charset="-127"/>
              </a:rPr>
              <a:t>을 완료하였습니다</a:t>
            </a:r>
            <a:r>
              <a:rPr kumimoji="1" lang="en-US" altLang="ko-KR" sz="1360">
                <a:latin typeface="Nanum Gothic" panose="020D0604000000000000" pitchFamily="34" charset="-127"/>
                <a:ea typeface="Nanum Gothic" panose="020D0604000000000000" pitchFamily="34" charset="-127"/>
              </a:rPr>
              <a:t>.”</a:t>
            </a:r>
            <a:r>
              <a:rPr kumimoji="1" lang="ko-KR" altLang="en-US" sz="1360">
                <a:latin typeface="Nanum Gothic" panose="020D0604000000000000" pitchFamily="34" charset="-127"/>
                <a:ea typeface="Nanum Gothic" panose="020D0604000000000000" pitchFamily="34" charset="-127"/>
              </a:rPr>
              <a:t> 식의 문구를 </a:t>
            </a:r>
            <a:r>
              <a:rPr kumimoji="1" lang="ko-KR" altLang="en-US" sz="1360" err="1">
                <a:latin typeface="Nanum Gothic" panose="020D0604000000000000" pitchFamily="34" charset="-127"/>
                <a:ea typeface="Nanum Gothic" panose="020D0604000000000000" pitchFamily="34" charset="-127"/>
              </a:rPr>
              <a:t>띄워줌</a:t>
            </a:r>
            <a:endParaRPr kumimoji="1" lang="en-US" altLang="ko-KR" sz="136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360">
                <a:latin typeface="Nanum Gothic" panose="020D0604000000000000" pitchFamily="34" charset="-127"/>
                <a:ea typeface="Nanum Gothic" panose="020D0604000000000000" pitchFamily="34" charset="-127"/>
              </a:rPr>
              <a:t>쉬는 시간 알림을 끈 유저의 인원 수 반환 </a:t>
            </a:r>
            <a:endParaRPr kumimoji="1" lang="en-US" altLang="ko-KR" sz="136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 b="1">
                <a:latin typeface="Nanum Gothic" panose="020D0604000000000000" pitchFamily="34" charset="-127"/>
                <a:ea typeface="Nanum Gothic" panose="020D0604000000000000" pitchFamily="34" charset="-127"/>
              </a:rPr>
              <a:t>시간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시계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타이머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en-US" altLang="ko-KR" sz="1361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361">
                <a:latin typeface="Nanum Gothic" panose="020D0604000000000000" pitchFamily="34" charset="-127"/>
                <a:ea typeface="Nanum Gothic" panose="020D0604000000000000" pitchFamily="34" charset="-127"/>
              </a:rPr>
              <a:t>설정된 공부 시간과 쉬는 시간이 띄워 짐 </a:t>
            </a:r>
            <a:br>
              <a:rPr kumimoji="1" lang="en-US" altLang="ko-KR" sz="1361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361">
                <a:latin typeface="Nanum Gothic" panose="020D0604000000000000" pitchFamily="34" charset="-127"/>
                <a:ea typeface="Nanum Gothic" panose="020D0604000000000000" pitchFamily="34" charset="-127"/>
              </a:rPr>
              <a:t>-&gt;</a:t>
            </a:r>
            <a:r>
              <a:rPr kumimoji="1" lang="ko-KR" altLang="en-US" sz="1361">
                <a:latin typeface="Nanum Gothic" panose="020D0604000000000000" pitchFamily="34" charset="-127"/>
                <a:ea typeface="Nanum Gothic" panose="020D0604000000000000" pitchFamily="34" charset="-127"/>
              </a:rPr>
              <a:t> 모두 같은 타이머 공유</a:t>
            </a:r>
            <a:endParaRPr kumimoji="1" lang="en-US" altLang="ko-KR" sz="1361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361">
                <a:latin typeface="Nanum Gothic" panose="020D0604000000000000" pitchFamily="34" charset="-127"/>
                <a:ea typeface="Nanum Gothic" panose="020D0604000000000000" pitchFamily="34" charset="-127"/>
              </a:rPr>
              <a:t>시작 버튼을 눌러 타이머를 스타트 시킴</a:t>
            </a:r>
            <a:endParaRPr kumimoji="1" lang="en-US" altLang="ko-KR" sz="1361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361">
                <a:latin typeface="Nanum Gothic" panose="020D0604000000000000" pitchFamily="34" charset="-127"/>
                <a:ea typeface="Nanum Gothic" panose="020D0604000000000000" pitchFamily="34" charset="-127"/>
              </a:rPr>
              <a:t>공부 시간이 끝나면 쉬는 시간 알림 창 뜨게 함</a:t>
            </a:r>
            <a:endParaRPr kumimoji="1" lang="en-US" altLang="ko-KR" sz="136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81C94F-F271-1146-A549-CEEB74DA5B7A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B5F613-7645-8C43-9CB1-715A8F12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15" y="1972077"/>
            <a:ext cx="5854700" cy="3924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86BB65-6BB1-914F-9566-5FC032B97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15" y="1972077"/>
            <a:ext cx="5854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1" y="91"/>
            <a:ext cx="6107924" cy="6736557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176526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기능 소개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31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304668" y="181294"/>
            <a:ext cx="173957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8E473-5020-AE4C-A74B-098BC92A23A5}"/>
              </a:ext>
            </a:extLst>
          </p:cNvPr>
          <p:cNvSpPr txBox="1"/>
          <p:nvPr/>
        </p:nvSpPr>
        <p:spPr>
          <a:xfrm>
            <a:off x="548311" y="1524034"/>
            <a:ext cx="148630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33">
                <a:highlight>
                  <a:srgbClr val="E86B64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방 입장 페이지</a:t>
            </a:r>
            <a:endParaRPr kumimoji="1" lang="ko-Kore-KR" altLang="en-US" sz="1633">
              <a:highlight>
                <a:srgbClr val="E86B64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3D4EE-8EEF-E84A-BF46-D369277213B5}"/>
              </a:ext>
            </a:extLst>
          </p:cNvPr>
          <p:cNvSpPr txBox="1"/>
          <p:nvPr/>
        </p:nvSpPr>
        <p:spPr>
          <a:xfrm>
            <a:off x="6693277" y="2502190"/>
            <a:ext cx="5350970" cy="13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 b="1">
                <a:latin typeface="Nanum Gothic" panose="020D0604000000000000" pitchFamily="34" charset="-127"/>
                <a:ea typeface="Nanum Gothic" panose="020D0604000000000000" pitchFamily="34" charset="-127"/>
              </a:rPr>
              <a:t>멤버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유저 관리</a:t>
            </a:r>
            <a:endParaRPr kumimoji="1" lang="en-US" altLang="ko-KR" sz="1452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50" b="1">
                <a:latin typeface="Nanum Gothic" panose="020D0604000000000000" pitchFamily="34" charset="-127"/>
                <a:ea typeface="Nanum Gothic" panose="020D0604000000000000" pitchFamily="34" charset="-127"/>
              </a:rPr>
              <a:t>공지</a:t>
            </a:r>
            <a:r>
              <a:rPr kumimoji="1" lang="en-US" altLang="ko-Kore-KR" sz="1450" b="1">
                <a:latin typeface="Nanum Gothic" panose="020D0604000000000000" pitchFamily="34" charset="-127"/>
                <a:ea typeface="Nanum Gothic" panose="020D0604000000000000" pitchFamily="34" charset="-127"/>
              </a:rPr>
              <a:t>(Description)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b="1">
                <a:latin typeface="Nanum Gothic" panose="020D0604000000000000" pitchFamily="34" charset="-127"/>
                <a:ea typeface="Nanum Gothic" panose="020D0604000000000000" pitchFamily="34" charset="-127"/>
              </a:rPr>
              <a:t>     </a:t>
            </a:r>
            <a:r>
              <a:rPr kumimoji="1" lang="en-US" altLang="ko-Kore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&gt;&gt;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해당 사이트에 필요한 룰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or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공지사항 작성</a:t>
            </a:r>
            <a:endParaRPr kumimoji="1" lang="en-US" altLang="ko-KR" sz="140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     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수정 버튼은 방장에게만 권한 부여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36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36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81C94F-F271-1146-A549-CEEB74DA5B7A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6B27690-DDE6-8040-8DAC-F9E4D60D7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40" y="2017024"/>
            <a:ext cx="5854700" cy="39243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5B9562B-175C-0E44-AC52-770924BCD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40" y="2017024"/>
            <a:ext cx="5854700" cy="3924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10703C-0DF1-8043-AF84-2FFDE7388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0" y="2017024"/>
            <a:ext cx="5854700" cy="3924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ED9C08-3F7E-7E4B-AB3E-D42266F517E5}"/>
              </a:ext>
            </a:extLst>
          </p:cNvPr>
          <p:cNvSpPr txBox="1"/>
          <p:nvPr/>
        </p:nvSpPr>
        <p:spPr>
          <a:xfrm>
            <a:off x="6693277" y="3924088"/>
            <a:ext cx="5636836" cy="139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 b="1">
                <a:latin typeface="Nanum Gothic" panose="020D0604000000000000" pitchFamily="34" charset="-127"/>
                <a:ea typeface="Nanum Gothic" panose="020D0604000000000000" pitchFamily="34" charset="-127"/>
              </a:rPr>
              <a:t>마지막 </a:t>
            </a:r>
            <a:r>
              <a:rPr kumimoji="1" lang="ko-KR" altLang="en-US" sz="1452" b="1" err="1">
                <a:latin typeface="Nanum Gothic" panose="020D0604000000000000" pitchFamily="34" charset="-127"/>
                <a:ea typeface="Nanum Gothic" panose="020D0604000000000000" pitchFamily="34" charset="-127"/>
              </a:rPr>
              <a:t>알람</a:t>
            </a:r>
            <a:endParaRPr kumimoji="1" lang="en-US" altLang="ko-KR" sz="1452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오늘의 토마토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유저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알람을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제때 끈 유저들 목록 리턴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오늘의 성과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완료한 </a:t>
            </a:r>
            <a:r>
              <a:rPr kumimoji="1" lang="ko-KR" altLang="en-US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투두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반환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                      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오늘의 성취도 평가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만족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보통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불만족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en-US" altLang="ko-KR" sz="136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2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1923" y="91"/>
            <a:ext cx="6107924" cy="6736557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176526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기능 소개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32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304668" y="181294"/>
            <a:ext cx="173957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8E473-5020-AE4C-A74B-098BC92A23A5}"/>
              </a:ext>
            </a:extLst>
          </p:cNvPr>
          <p:cNvSpPr txBox="1"/>
          <p:nvPr/>
        </p:nvSpPr>
        <p:spPr>
          <a:xfrm>
            <a:off x="548311" y="1524034"/>
            <a:ext cx="122982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33">
                <a:highlight>
                  <a:srgbClr val="E86B64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마이 페이지</a:t>
            </a:r>
            <a:endParaRPr kumimoji="1" lang="ko-Kore-KR" altLang="en-US" sz="1633">
              <a:highlight>
                <a:srgbClr val="E86B64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9C23A-9967-3049-BCC9-CFEC27FE3E95}"/>
              </a:ext>
            </a:extLst>
          </p:cNvPr>
          <p:cNvSpPr txBox="1"/>
          <p:nvPr/>
        </p:nvSpPr>
        <p:spPr>
          <a:xfrm>
            <a:off x="6694657" y="2046051"/>
            <a:ext cx="4559082" cy="374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회원 정보 </a:t>
            </a:r>
            <a:b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이름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이메일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관심분야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이미지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마이 포인트</a:t>
            </a:r>
            <a:b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방 입장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생성 등에 필요한 포인트 </a:t>
            </a:r>
            <a:r>
              <a:rPr kumimoji="1" lang="ko-KR" altLang="en-US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잔여량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확인 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마이 캘린더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클릭을 통해 자신의 해당 날짜의 </a:t>
            </a:r>
            <a:r>
              <a:rPr kumimoji="1" lang="ko-KR" altLang="en-US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투두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확인 가능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나의 성취도 색깔로 파악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52">
                <a:solidFill>
                  <a:srgbClr val="00B05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만족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52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보통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52">
                <a:solidFill>
                  <a:schemeClr val="bg2">
                    <a:lumMod val="9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불만족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마이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TODO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b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캘린더와 연동되어 해당 날짜를 선택하면 창에 </a:t>
            </a:r>
            <a:r>
              <a:rPr kumimoji="1" lang="en-US" altLang="ko-KR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todo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목록을 띄워 확인 가능케 함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7F97D9-8FA7-1F4D-9ABA-00851A1DA3CE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9C8DAB4-6BCE-EA49-8B0C-70A8032F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3" y="1972077"/>
            <a:ext cx="5854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54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3910962" y="430482"/>
            <a:ext cx="4370107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비즈니스 모델</a:t>
            </a:r>
            <a:r>
              <a:rPr lang="en-US" altLang="ko-KR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_</a:t>
            </a:r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수익구조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33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DC1523-2A0C-4E47-AA96-E535F0618295}"/>
              </a:ext>
            </a:extLst>
          </p:cNvPr>
          <p:cNvSpPr/>
          <p:nvPr/>
        </p:nvSpPr>
        <p:spPr>
          <a:xfrm>
            <a:off x="906554" y="1635492"/>
            <a:ext cx="1443954" cy="384030"/>
          </a:xfrm>
          <a:prstGeom prst="rect">
            <a:avLst/>
          </a:prstGeom>
          <a:solidFill>
            <a:srgbClr val="ED0009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33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포인트</a:t>
            </a:r>
            <a:r>
              <a:rPr kumimoji="1" lang="ko-KR" altLang="en-US" sz="1633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제도</a:t>
            </a:r>
            <a:endParaRPr kumimoji="1" lang="ko-Kore-KR" altLang="en-US" sz="1633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0FEA9-3A01-C447-A71B-38284098E878}"/>
              </a:ext>
            </a:extLst>
          </p:cNvPr>
          <p:cNvSpPr txBox="1"/>
          <p:nvPr/>
        </p:nvSpPr>
        <p:spPr>
          <a:xfrm>
            <a:off x="890903" y="2085718"/>
            <a:ext cx="11095377" cy="723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포인트 제도를 도입하여 포인트 지급과 지불을 활용하여 다수의 유저가 사이트에 방문하도록 하고 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추가 포인트 획득하는 부분을 통해 수익 창출을 가능케 함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CCDF6C-5208-9E4B-8036-892595BFE6B8}"/>
              </a:ext>
            </a:extLst>
          </p:cNvPr>
          <p:cNvGrpSpPr/>
          <p:nvPr/>
        </p:nvGrpSpPr>
        <p:grpSpPr>
          <a:xfrm>
            <a:off x="906555" y="3044128"/>
            <a:ext cx="10383936" cy="2852346"/>
            <a:chOff x="1059803" y="4018533"/>
            <a:chExt cx="11446667" cy="31442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0EEE436-A8BD-F441-95C1-C574D01A4DDE}"/>
                </a:ext>
              </a:extLst>
            </p:cNvPr>
            <p:cNvSpPr/>
            <p:nvPr/>
          </p:nvSpPr>
          <p:spPr>
            <a:xfrm>
              <a:off x="1059803" y="4018533"/>
              <a:ext cx="11446667" cy="3144266"/>
            </a:xfrm>
            <a:prstGeom prst="rect">
              <a:avLst/>
            </a:prstGeom>
            <a:solidFill>
              <a:srgbClr val="E86B64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33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538AA2-57D3-834C-927C-EF076EBCCE97}"/>
                </a:ext>
              </a:extLst>
            </p:cNvPr>
            <p:cNvSpPr txBox="1"/>
            <p:nvPr/>
          </p:nvSpPr>
          <p:spPr>
            <a:xfrm>
              <a:off x="1407572" y="4286104"/>
              <a:ext cx="8551066" cy="2645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452" b="1" err="1">
                  <a:solidFill>
                    <a:srgbClr val="C000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뽀모</a:t>
              </a:r>
              <a:r>
                <a:rPr kumimoji="1" lang="ko-KR" altLang="en-US" sz="1452" b="1">
                  <a:solidFill>
                    <a:srgbClr val="C000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1452" b="1">
                  <a:solidFill>
                    <a:srgbClr val="C000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:</a:t>
              </a:r>
              <a:r>
                <a:rPr kumimoji="1" lang="ko-KR" altLang="en-US" sz="1452" b="1">
                  <a:solidFill>
                    <a:srgbClr val="C000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1452" b="1">
                  <a:solidFill>
                    <a:srgbClr val="C000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1point = 10</a:t>
              </a:r>
              <a:r>
                <a:rPr kumimoji="1" lang="ko-KR" altLang="en-US" sz="1452" b="1">
                  <a:solidFill>
                    <a:srgbClr val="C0000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원</a:t>
              </a:r>
              <a:endParaRPr kumimoji="1" lang="en-US" altLang="ko-KR" sz="1452" b="1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59232" indent="-259232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ore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가입시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1000 point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 지급</a:t>
              </a:r>
              <a:endPara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59232" indent="-259232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방 생성할 시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100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point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 차감</a:t>
              </a:r>
              <a:endPara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59232" indent="-259232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방 입장 시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50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point 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차감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(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운영자가 운영하는 고정 방은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free)</a:t>
              </a:r>
            </a:p>
            <a:p>
              <a:pPr marL="259232" indent="-259232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정해놓은 시간을 완수 시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 단기 방은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50%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 환급</a:t>
              </a:r>
              <a:endPara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lvl="5">
                <a:lnSpc>
                  <a:spcPct val="150000"/>
                </a:lnSpc>
              </a:pP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  장기 방은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100%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 환급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(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이때 방장은 어디서나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100% 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환급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</a:p>
            <a:p>
              <a:pPr marL="259232" indent="-259232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스터디 중간에 나오는 </a:t>
              </a:r>
              <a:r>
                <a:rPr kumimoji="1" lang="ko-KR" altLang="en-US" sz="1452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알람을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 끌 때마다 </a:t>
              </a:r>
              <a:r>
                <a:rPr kumimoji="1" lang="en-US" altLang="ko-KR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3point</a:t>
              </a:r>
              <a:r>
                <a:rPr kumimoji="1" lang="ko-KR" altLang="en-US" sz="1452">
                  <a:latin typeface="Nanum Gothic" panose="020D0604000000000000" pitchFamily="34" charset="-127"/>
                  <a:ea typeface="Nanum Gothic" panose="020D0604000000000000" pitchFamily="34" charset="-127"/>
                </a:rPr>
                <a:t> 획득</a:t>
              </a:r>
              <a:endPara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2050" name="Picture 2" descr="KKday Points 란?">
            <a:extLst>
              <a:ext uri="{FF2B5EF4-FFF2-40B4-BE49-F238E27FC236}">
                <a16:creationId xmlns:a16="http://schemas.microsoft.com/office/drawing/2014/main" id="{662C1439-2A1D-3644-A122-7EBFC985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88" y="3344572"/>
            <a:ext cx="1954967" cy="19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FE07C0-C7C7-464E-8D2B-8873974AA3F9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14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3910962" y="430482"/>
            <a:ext cx="4370107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비즈니스 모델</a:t>
            </a:r>
            <a:r>
              <a:rPr lang="en-US" altLang="ko-KR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_</a:t>
            </a:r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수익구조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34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3032A2-20B3-764B-BD16-D1309537EAB2}"/>
              </a:ext>
            </a:extLst>
          </p:cNvPr>
          <p:cNvSpPr/>
          <p:nvPr/>
        </p:nvSpPr>
        <p:spPr>
          <a:xfrm>
            <a:off x="906554" y="1858806"/>
            <a:ext cx="1443954" cy="384030"/>
          </a:xfrm>
          <a:prstGeom prst="rect">
            <a:avLst/>
          </a:prstGeom>
          <a:solidFill>
            <a:srgbClr val="ED0009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33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광고</a:t>
            </a:r>
            <a:endParaRPr kumimoji="1" lang="ko-Kore-KR" altLang="en-US" sz="1633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8DBA7-DE42-694C-9045-EAA277522A2D}"/>
              </a:ext>
            </a:extLst>
          </p:cNvPr>
          <p:cNvSpPr txBox="1"/>
          <p:nvPr/>
        </p:nvSpPr>
        <p:spPr>
          <a:xfrm>
            <a:off x="906555" y="2355855"/>
            <a:ext cx="5792093" cy="2399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사이트에 광고를 노출시키거나 프리미엄을 통해 수익 창출을 가능케 함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스터디 중간에 나오는 </a:t>
            </a:r>
            <a:r>
              <a:rPr kumimoji="1" lang="ko-KR" altLang="en-US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알람이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울릴 때 바로 광고를 노출시켜 </a:t>
            </a:r>
            <a:b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광고를 꺼야만 </a:t>
            </a:r>
            <a:r>
              <a:rPr kumimoji="1" lang="ko-KR" altLang="en-US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알람을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끌 수 있는 형태로 제작 </a:t>
            </a:r>
            <a:endParaRPr kumimoji="1" lang="en-US" altLang="ko-KR" sz="1452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프리미엄 멤버십을 제공하여 프리미엄일 때 광고를 더이상 보지않고 </a:t>
            </a:r>
            <a:r>
              <a:rPr kumimoji="1" lang="ko-KR" altLang="en-US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알람을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끌 수 있도록 제작</a:t>
            </a:r>
            <a:b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프리미엄 권한은 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2000point</a:t>
            </a:r>
            <a:r>
              <a:rPr kumimoji="1" lang="ko-KR" altLang="en-US" sz="1452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kumimoji="1" lang="ko-KR" altLang="en-US" sz="1452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 가질 수 있도록 함</a:t>
            </a:r>
            <a:r>
              <a:rPr kumimoji="1" lang="en-US" altLang="ko-KR" sz="1452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26E72C-7993-D44C-8FE5-0498777DC4EA}"/>
              </a:ext>
            </a:extLst>
          </p:cNvPr>
          <p:cNvGrpSpPr/>
          <p:nvPr/>
        </p:nvGrpSpPr>
        <p:grpSpPr>
          <a:xfrm>
            <a:off x="7080805" y="1621106"/>
            <a:ext cx="4204642" cy="2256423"/>
            <a:chOff x="2274888" y="3031014"/>
            <a:chExt cx="5782184" cy="3238023"/>
          </a:xfrm>
        </p:grpSpPr>
        <p:pic>
          <p:nvPicPr>
            <p:cNvPr id="1026" name="Picture 2" descr="네이버는 5초로 줄였는데, 유튜브는 10초 광고로 늘렸다 - The PR">
              <a:extLst>
                <a:ext uri="{FF2B5EF4-FFF2-40B4-BE49-F238E27FC236}">
                  <a16:creationId xmlns:a16="http://schemas.microsoft.com/office/drawing/2014/main" id="{7DDF935C-B9AC-6444-9BA8-FED6D7E20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4888" y="3031014"/>
              <a:ext cx="5782184" cy="3238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액자 5">
              <a:extLst>
                <a:ext uri="{FF2B5EF4-FFF2-40B4-BE49-F238E27FC236}">
                  <a16:creationId xmlns:a16="http://schemas.microsoft.com/office/drawing/2014/main" id="{B09ADFD4-8907-B141-9A10-207CCA873FCC}"/>
                </a:ext>
              </a:extLst>
            </p:cNvPr>
            <p:cNvSpPr/>
            <p:nvPr/>
          </p:nvSpPr>
          <p:spPr>
            <a:xfrm>
              <a:off x="6228272" y="4951562"/>
              <a:ext cx="1794294" cy="672861"/>
            </a:xfrm>
            <a:prstGeom prst="frame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33">
                <a:solidFill>
                  <a:schemeClr val="tx1"/>
                </a:solidFill>
              </a:endParaRPr>
            </a:p>
          </p:txBody>
        </p:sp>
      </p:grpSp>
      <p:pic>
        <p:nvPicPr>
          <p:cNvPr id="1028" name="Picture 4" descr="유튜브 프리미엄 서비스! 무엇이 달라졌나요? : 네이버 포스트">
            <a:extLst>
              <a:ext uri="{FF2B5EF4-FFF2-40B4-BE49-F238E27FC236}">
                <a16:creationId xmlns:a16="http://schemas.microsoft.com/office/drawing/2014/main" id="{AB56BA47-E34F-6A40-A2A3-5905DCF1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12" y="3990550"/>
            <a:ext cx="4204643" cy="21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25A303-39E7-1F49-A1F9-A56AEB77E85E}"/>
              </a:ext>
            </a:extLst>
          </p:cNvPr>
          <p:cNvSpPr txBox="1"/>
          <p:nvPr/>
        </p:nvSpPr>
        <p:spPr>
          <a:xfrm>
            <a:off x="1339971" y="6827557"/>
            <a:ext cx="18473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1633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DFFA06-93D8-D845-A5B1-22B7F64C2746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917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사람 일러스트] PPT 아이콘으로 유용한 갤러리를 소개합니다! : 네이버 블로그">
            <a:extLst>
              <a:ext uri="{FF2B5EF4-FFF2-40B4-BE49-F238E27FC236}">
                <a16:creationId xmlns:a16="http://schemas.microsoft.com/office/drawing/2014/main" id="{31D64C63-81FE-5E49-8091-CD5C4241A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6" t="44475" r="50000" b="6147"/>
          <a:stretch/>
        </p:blipFill>
        <p:spPr bwMode="auto">
          <a:xfrm>
            <a:off x="4771379" y="3539844"/>
            <a:ext cx="2346231" cy="355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8038" y="1"/>
            <a:ext cx="12228075" cy="336743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006342" y="429047"/>
            <a:ext cx="1912704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ea typeface="Nanum Gothic" panose="020D0604000000000000" pitchFamily="34" charset="-127"/>
              </a:rPr>
              <a:t>기대 효과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35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E9EF1E-D1E0-704E-A435-739BE103DF39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모서리가 둥근 사각형 설명선[R] 1">
            <a:extLst>
              <a:ext uri="{FF2B5EF4-FFF2-40B4-BE49-F238E27FC236}">
                <a16:creationId xmlns:a16="http://schemas.microsoft.com/office/drawing/2014/main" id="{2CAD2410-757F-7C40-A289-470903E87B6F}"/>
              </a:ext>
            </a:extLst>
          </p:cNvPr>
          <p:cNvSpPr/>
          <p:nvPr/>
        </p:nvSpPr>
        <p:spPr>
          <a:xfrm>
            <a:off x="1188549" y="1683720"/>
            <a:ext cx="3817793" cy="1787786"/>
          </a:xfrm>
          <a:prstGeom prst="wedgeRoundRectCallout">
            <a:avLst>
              <a:gd name="adj1" fmla="val 46357"/>
              <a:gd name="adj2" fmla="val 66137"/>
              <a:gd name="adj3" fmla="val 16667"/>
            </a:avLst>
          </a:prstGeom>
          <a:ln>
            <a:solidFill>
              <a:srgbClr val="FF939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앗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카페를 가는 대신 </a:t>
            </a:r>
            <a:r>
              <a:rPr kumimoji="1"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StudyOn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쓰니까 이번 달 지출이 확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줄었넹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A0F8C-FE2E-6F47-8A20-84F220A0EFB9}"/>
              </a:ext>
            </a:extLst>
          </p:cNvPr>
          <p:cNvSpPr txBox="1"/>
          <p:nvPr/>
        </p:nvSpPr>
        <p:spPr>
          <a:xfrm>
            <a:off x="6865184" y="639277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고등학생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지훈씨</a:t>
            </a:r>
            <a:endParaRPr kumimoji="1" lang="ko-Kore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모서리가 둥근 사각형 설명선[R] 1">
            <a:extLst>
              <a:ext uri="{FF2B5EF4-FFF2-40B4-BE49-F238E27FC236}">
                <a16:creationId xmlns:a16="http://schemas.microsoft.com/office/drawing/2014/main" id="{08F16A5C-E05F-444C-BC38-AAD11628D066}"/>
              </a:ext>
            </a:extLst>
          </p:cNvPr>
          <p:cNvSpPr/>
          <p:nvPr/>
        </p:nvSpPr>
        <p:spPr>
          <a:xfrm>
            <a:off x="7117610" y="2437436"/>
            <a:ext cx="3817793" cy="1531680"/>
          </a:xfrm>
          <a:prstGeom prst="wedgeRoundRectCallout">
            <a:avLst>
              <a:gd name="adj1" fmla="val -41588"/>
              <a:gd name="adj2" fmla="val 62500"/>
              <a:gd name="adj3" fmla="val 16667"/>
            </a:avLst>
          </a:prstGeom>
          <a:ln>
            <a:solidFill>
              <a:srgbClr val="FF939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경제적 스트레스 없이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수능 공부를 할 수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있겠엉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~~</a:t>
            </a:r>
            <a:endParaRPr kumimoji="1" lang="ko-Kore-KR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0BE14-008D-2D48-ACA7-D624D4DD04B7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</p:spTree>
    <p:extLst>
      <p:ext uri="{BB962C8B-B14F-4D97-AF65-F5344CB8AC3E}">
        <p14:creationId xmlns:p14="http://schemas.microsoft.com/office/powerpoint/2010/main" val="1401359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8038" y="1"/>
            <a:ext cx="12228075" cy="336743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006342" y="429047"/>
            <a:ext cx="1912704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ea typeface="Nanum Gothic" panose="020D0604000000000000" pitchFamily="34" charset="-127"/>
              </a:rPr>
              <a:t>기대 효과</a:t>
            </a:r>
            <a:endParaRPr lang="ko-KR" altLang="en-US" sz="3193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D1C2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36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026" name="Picture 2" descr="사람 일러스트] PPT 아이콘으로 유용한 갤러리를 소개합니다! : 네이버 블로그">
            <a:extLst>
              <a:ext uri="{FF2B5EF4-FFF2-40B4-BE49-F238E27FC236}">
                <a16:creationId xmlns:a16="http://schemas.microsoft.com/office/drawing/2014/main" id="{3F39DA91-164E-D140-9F0C-4E0E2E119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5" r="76609" b="7465"/>
          <a:stretch/>
        </p:blipFill>
        <p:spPr bwMode="auto">
          <a:xfrm>
            <a:off x="4934787" y="3648199"/>
            <a:ext cx="2055812" cy="33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3E9EF1E-D1E0-704E-A435-739BE103DF39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모서리가 둥근 사각형 설명선[R] 1">
            <a:extLst>
              <a:ext uri="{FF2B5EF4-FFF2-40B4-BE49-F238E27FC236}">
                <a16:creationId xmlns:a16="http://schemas.microsoft.com/office/drawing/2014/main" id="{2CAD2410-757F-7C40-A289-470903E87B6F}"/>
              </a:ext>
            </a:extLst>
          </p:cNvPr>
          <p:cNvSpPr/>
          <p:nvPr/>
        </p:nvSpPr>
        <p:spPr>
          <a:xfrm>
            <a:off x="6862012" y="1835759"/>
            <a:ext cx="3817793" cy="1963981"/>
          </a:xfrm>
          <a:prstGeom prst="wedgeRoundRectCallout">
            <a:avLst>
              <a:gd name="adj1" fmla="val -41588"/>
              <a:gd name="adj2" fmla="val 62500"/>
              <a:gd name="adj3" fmla="val 16667"/>
            </a:avLst>
          </a:prstGeom>
          <a:ln>
            <a:solidFill>
              <a:srgbClr val="FF939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코로나 걱정없이 집에서 공부할 수 있어서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좋구만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endParaRPr kumimoji="1" lang="ko-Kore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9E6808-095A-064C-807E-5781E05BCEA1}"/>
              </a:ext>
            </a:extLst>
          </p:cNvPr>
          <p:cNvGrpSpPr/>
          <p:nvPr/>
        </p:nvGrpSpPr>
        <p:grpSpPr>
          <a:xfrm>
            <a:off x="490725" y="1867071"/>
            <a:ext cx="6019062" cy="2270721"/>
            <a:chOff x="490725" y="1867071"/>
            <a:chExt cx="6019062" cy="2270721"/>
          </a:xfrm>
        </p:grpSpPr>
        <p:pic>
          <p:nvPicPr>
            <p:cNvPr id="1028" name="Picture 4" descr="프리미엄 벡터 | 확성기 아이콘">
              <a:extLst>
                <a:ext uri="{FF2B5EF4-FFF2-40B4-BE49-F238E27FC236}">
                  <a16:creationId xmlns:a16="http://schemas.microsoft.com/office/drawing/2014/main" id="{62C68764-7722-B04B-BEA2-30F2B85E4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60703" y1="23642" x2="60703" y2="23642"/>
                          <a14:foregroundMark x1="57987" y1="20767" x2="57987" y2="20767"/>
                          <a14:foregroundMark x1="69329" y1="31310" x2="69329" y2="31310"/>
                          <a14:foregroundMark x1="73962" y1="42652" x2="73962" y2="426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725" y="2628081"/>
              <a:ext cx="1509711" cy="150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F5BACE-853F-AC4B-ADC2-1D13CB7CE650}"/>
                </a:ext>
              </a:extLst>
            </p:cNvPr>
            <p:cNvSpPr txBox="1"/>
            <p:nvPr/>
          </p:nvSpPr>
          <p:spPr>
            <a:xfrm>
              <a:off x="1806919" y="1867071"/>
              <a:ext cx="4702868" cy="130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사회적</a:t>
              </a:r>
              <a:r>
                <a:rPr kumimoji="1" lang="ko-KR" altLang="en-US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 </a:t>
              </a:r>
              <a:r>
                <a:rPr kumimoji="1" lang="ko-KR" altLang="en-US" sz="2800" b="1" i="1" dirty="0" err="1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거리두기가</a:t>
              </a:r>
              <a:r>
                <a:rPr kumimoji="1" lang="ko-KR" altLang="en-US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 </a:t>
              </a:r>
              <a:endParaRPr kumimoji="1" lang="en-US" altLang="ko-KR" sz="2800" b="1" i="1" dirty="0">
                <a:solidFill>
                  <a:srgbClr val="FF2900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  <a:cs typeface="Baloo Tamma" panose="03080902040302020200" pitchFamily="66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2.5</a:t>
              </a:r>
              <a:r>
                <a:rPr kumimoji="1" lang="ko-KR" altLang="en-US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단계 격상하였습니다</a:t>
              </a:r>
              <a:r>
                <a:rPr kumimoji="1" lang="en-US" altLang="ko-KR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.</a:t>
              </a:r>
              <a:r>
                <a:rPr kumimoji="1" lang="ko-KR" altLang="en-US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 </a:t>
              </a:r>
              <a:endParaRPr kumimoji="1" lang="ko-Kore-KR" altLang="en-US" sz="2800" b="1" i="1" dirty="0">
                <a:solidFill>
                  <a:srgbClr val="FF2900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  <a:cs typeface="Baloo Tamma" panose="03080902040302020200" pitchFamily="66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2337A9-19B5-694C-AC3F-AD1F02B515A5}"/>
              </a:ext>
            </a:extLst>
          </p:cNvPr>
          <p:cNvSpPr txBox="1"/>
          <p:nvPr/>
        </p:nvSpPr>
        <p:spPr>
          <a:xfrm>
            <a:off x="6990599" y="635099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공시생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민호씨</a:t>
            </a:r>
            <a:endParaRPr kumimoji="1" lang="ko-Kore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모서리가 둥근 사각형 설명선[R] 20">
            <a:extLst>
              <a:ext uri="{FF2B5EF4-FFF2-40B4-BE49-F238E27FC236}">
                <a16:creationId xmlns:a16="http://schemas.microsoft.com/office/drawing/2014/main" id="{10CD947C-755C-5248-8A3C-5B2A5A1DDFFD}"/>
              </a:ext>
            </a:extLst>
          </p:cNvPr>
          <p:cNvSpPr/>
          <p:nvPr/>
        </p:nvSpPr>
        <p:spPr>
          <a:xfrm>
            <a:off x="7415942" y="4207461"/>
            <a:ext cx="3651452" cy="1577076"/>
          </a:xfrm>
          <a:prstGeom prst="wedgeRoundRectCallout">
            <a:avLst>
              <a:gd name="adj1" fmla="val -59925"/>
              <a:gd name="adj2" fmla="val -37154"/>
              <a:gd name="adj3" fmla="val 16667"/>
            </a:avLst>
          </a:prstGeom>
          <a:ln>
            <a:solidFill>
              <a:srgbClr val="FF939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카페가 아닌 집에서 이렇게 집중해서 공부할 수 있다니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endParaRPr kumimoji="1" lang="ko-Kore-KR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A1FAE-4B88-E748-AC38-665DF5411898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</p:spTree>
    <p:extLst>
      <p:ext uri="{BB962C8B-B14F-4D97-AF65-F5344CB8AC3E}">
        <p14:creationId xmlns:p14="http://schemas.microsoft.com/office/powerpoint/2010/main" val="3665700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사람 일러스트] PPT 아이콘으로 유용한 갤러리를 소개합니다! : 네이버 블로그">
            <a:extLst>
              <a:ext uri="{FF2B5EF4-FFF2-40B4-BE49-F238E27FC236}">
                <a16:creationId xmlns:a16="http://schemas.microsoft.com/office/drawing/2014/main" id="{B4C0DA4E-A766-3445-B084-3CD61F964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3" t="2007" r="50000" b="54477"/>
          <a:stretch/>
        </p:blipFill>
        <p:spPr bwMode="auto">
          <a:xfrm>
            <a:off x="5000624" y="3486512"/>
            <a:ext cx="2366333" cy="35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8038" y="1"/>
            <a:ext cx="12228075" cy="336743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006342" y="429047"/>
            <a:ext cx="1912704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ea typeface="Nanum Gothic" panose="020D0604000000000000" pitchFamily="34" charset="-127"/>
              </a:rPr>
              <a:t>기대 효과</a:t>
            </a:r>
            <a:endParaRPr lang="ko-KR" altLang="en-US" sz="3193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D1C2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37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모서리가 둥근 사각형 설명선[R] 1">
            <a:extLst>
              <a:ext uri="{FF2B5EF4-FFF2-40B4-BE49-F238E27FC236}">
                <a16:creationId xmlns:a16="http://schemas.microsoft.com/office/drawing/2014/main" id="{2CAD2410-757F-7C40-A289-470903E87B6F}"/>
              </a:ext>
            </a:extLst>
          </p:cNvPr>
          <p:cNvSpPr/>
          <p:nvPr/>
        </p:nvSpPr>
        <p:spPr>
          <a:xfrm>
            <a:off x="1402971" y="2285072"/>
            <a:ext cx="3817793" cy="778854"/>
          </a:xfrm>
          <a:prstGeom prst="wedgeRoundRectCallout">
            <a:avLst>
              <a:gd name="adj1" fmla="val 45609"/>
              <a:gd name="adj2" fmla="val 82679"/>
              <a:gd name="adj3" fmla="val 16667"/>
            </a:avLst>
          </a:prstGeom>
          <a:ln>
            <a:solidFill>
              <a:srgbClr val="FF939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방장이 타이머 시작했다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GB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나도 공부 시작해야지</a:t>
            </a:r>
            <a:endParaRPr kumimoji="1" lang="ko-Kore-KR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337A9-19B5-694C-AC3F-AD1F02B515A5}"/>
              </a:ext>
            </a:extLst>
          </p:cNvPr>
          <p:cNvSpPr txBox="1"/>
          <p:nvPr/>
        </p:nvSpPr>
        <p:spPr>
          <a:xfrm>
            <a:off x="6990599" y="6350995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대학생 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혜지씨</a:t>
            </a:r>
            <a:endParaRPr kumimoji="1" lang="ko-Kore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E9EF1E-D1E0-704E-A435-739BE103DF39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52A948-CE98-C242-804C-ADF066F06AE8}"/>
              </a:ext>
            </a:extLst>
          </p:cNvPr>
          <p:cNvGrpSpPr/>
          <p:nvPr/>
        </p:nvGrpSpPr>
        <p:grpSpPr>
          <a:xfrm>
            <a:off x="1362352" y="1736990"/>
            <a:ext cx="1847179" cy="646331"/>
            <a:chOff x="548312" y="1502420"/>
            <a:chExt cx="1847179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8B4CE9-3C17-8343-88C3-59F187A4724A}"/>
                </a:ext>
              </a:extLst>
            </p:cNvPr>
            <p:cNvSpPr txBox="1"/>
            <p:nvPr/>
          </p:nvSpPr>
          <p:spPr>
            <a:xfrm>
              <a:off x="1200933" y="1502420"/>
              <a:ext cx="1194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현재</a:t>
              </a:r>
              <a:r>
                <a:rPr kumimoji="1" lang="ko-KR" altLang="en-US" sz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시간</a:t>
              </a:r>
              <a:r>
                <a:rPr kumimoji="1"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:</a:t>
              </a:r>
              <a:r>
                <a:rPr kumimoji="1" lang="ko-KR" altLang="en-US" sz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 </a:t>
              </a:r>
              <a:endPara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kumimoji="1" lang="en-US" altLang="ko-KR" sz="2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13</a:t>
              </a:r>
              <a:r>
                <a:rPr kumimoji="1" lang="ko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2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:</a:t>
              </a:r>
              <a:r>
                <a:rPr kumimoji="1" lang="ko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2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00</a:t>
              </a:r>
              <a:endParaRPr kumimoji="1" lang="ko-Kore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5122" name="Picture 2" descr="140000+ 시계 아이콘 HD 사진 무료 다운로드 - kr.lovepik.com">
              <a:extLst>
                <a:ext uri="{FF2B5EF4-FFF2-40B4-BE49-F238E27FC236}">
                  <a16:creationId xmlns:a16="http://schemas.microsoft.com/office/drawing/2014/main" id="{9D04C377-8FAE-5747-8DF5-605B008C95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5" t="10776" r="6141" b="11615"/>
            <a:stretch/>
          </p:blipFill>
          <p:spPr bwMode="auto">
            <a:xfrm>
              <a:off x="548312" y="1505080"/>
              <a:ext cx="652621" cy="612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B76D7B-005A-AF49-9D26-6DAF5DE743A1}"/>
              </a:ext>
            </a:extLst>
          </p:cNvPr>
          <p:cNvGrpSpPr/>
          <p:nvPr/>
        </p:nvGrpSpPr>
        <p:grpSpPr>
          <a:xfrm>
            <a:off x="559065" y="3216933"/>
            <a:ext cx="3900426" cy="1463069"/>
            <a:chOff x="257927" y="3295626"/>
            <a:chExt cx="3900426" cy="1463069"/>
          </a:xfrm>
        </p:grpSpPr>
        <p:sp>
          <p:nvSpPr>
            <p:cNvPr id="19" name="모서리가 둥근 사각형 설명선[R] 18">
              <a:extLst>
                <a:ext uri="{FF2B5EF4-FFF2-40B4-BE49-F238E27FC236}">
                  <a16:creationId xmlns:a16="http://schemas.microsoft.com/office/drawing/2014/main" id="{BA1A3B5C-26C6-764D-83FD-DBEC6D052EDA}"/>
                </a:ext>
              </a:extLst>
            </p:cNvPr>
            <p:cNvSpPr/>
            <p:nvPr/>
          </p:nvSpPr>
          <p:spPr>
            <a:xfrm>
              <a:off x="340560" y="3836005"/>
              <a:ext cx="3817793" cy="922690"/>
            </a:xfrm>
            <a:prstGeom prst="wedgeRoundRectCallout">
              <a:avLst>
                <a:gd name="adj1" fmla="val 43738"/>
                <a:gd name="adj2" fmla="val 76147"/>
                <a:gd name="adj3" fmla="val 16667"/>
              </a:avLst>
            </a:prstGeom>
            <a:ln>
              <a:solidFill>
                <a:srgbClr val="FF939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공부시간을 정해놓고 하니까 </a:t>
              </a:r>
              <a:endParaRPr kumimoji="1" lang="en-GB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집중하게 되네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!</a:t>
              </a:r>
              <a:endPara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93C8A74-EBB9-3A46-B9EB-46897227FDCF}"/>
                </a:ext>
              </a:extLst>
            </p:cNvPr>
            <p:cNvGrpSpPr/>
            <p:nvPr/>
          </p:nvGrpSpPr>
          <p:grpSpPr>
            <a:xfrm>
              <a:off x="257927" y="3295626"/>
              <a:ext cx="1847179" cy="646331"/>
              <a:chOff x="403962" y="1422744"/>
              <a:chExt cx="1847179" cy="64633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616CB4-70E5-B147-8D1D-0386DA960315}"/>
                  </a:ext>
                </a:extLst>
              </p:cNvPr>
              <p:cNvSpPr txBox="1"/>
              <p:nvPr/>
            </p:nvSpPr>
            <p:spPr>
              <a:xfrm>
                <a:off x="1056583" y="1422744"/>
                <a:ext cx="1194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현재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시간</a:t>
                </a:r>
                <a:r>
                  <a:rPr kumimoji="1" lang="en-US" altLang="ko-KR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</a:t>
                </a:r>
                <a:endParaRPr kumimoji="1"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13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25</a:t>
                </a:r>
                <a:endParaRPr kumimoji="1" lang="ko-Kore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pic>
            <p:nvPicPr>
              <p:cNvPr id="30" name="Picture 2" descr="140000+ 시계 아이콘 HD 사진 무료 다운로드 - kr.lovepik.com">
                <a:extLst>
                  <a:ext uri="{FF2B5EF4-FFF2-40B4-BE49-F238E27FC236}">
                    <a16:creationId xmlns:a16="http://schemas.microsoft.com/office/drawing/2014/main" id="{1C73CC94-173C-8D45-AACA-EDB91D774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25" t="10776" r="6141" b="11615"/>
              <a:stretch/>
            </p:blipFill>
            <p:spPr bwMode="auto">
              <a:xfrm>
                <a:off x="403962" y="1425404"/>
                <a:ext cx="652621" cy="612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D9C507-155B-4E49-8825-739664026F25}"/>
              </a:ext>
            </a:extLst>
          </p:cNvPr>
          <p:cNvGrpSpPr/>
          <p:nvPr/>
        </p:nvGrpSpPr>
        <p:grpSpPr>
          <a:xfrm>
            <a:off x="811720" y="4904723"/>
            <a:ext cx="4166504" cy="1426377"/>
            <a:chOff x="811720" y="4904723"/>
            <a:chExt cx="4166504" cy="1426377"/>
          </a:xfrm>
        </p:grpSpPr>
        <p:sp>
          <p:nvSpPr>
            <p:cNvPr id="26" name="모서리가 둥근 사각형 설명선[R] 25">
              <a:extLst>
                <a:ext uri="{FF2B5EF4-FFF2-40B4-BE49-F238E27FC236}">
                  <a16:creationId xmlns:a16="http://schemas.microsoft.com/office/drawing/2014/main" id="{9B490497-DE4D-324C-A103-4C5C6194DBC3}"/>
                </a:ext>
              </a:extLst>
            </p:cNvPr>
            <p:cNvSpPr/>
            <p:nvPr/>
          </p:nvSpPr>
          <p:spPr>
            <a:xfrm>
              <a:off x="1160431" y="5400165"/>
              <a:ext cx="3817793" cy="930935"/>
            </a:xfrm>
            <a:prstGeom prst="wedgeRoundRectCallout">
              <a:avLst>
                <a:gd name="adj1" fmla="val 59081"/>
                <a:gd name="adj2" fmla="val 1652"/>
                <a:gd name="adj3" fmla="val 16667"/>
              </a:avLst>
            </a:prstGeom>
            <a:ln>
              <a:solidFill>
                <a:srgbClr val="FF939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쉬는 시간도 정해져 있어서 해이해지지 않아서 기분이 좋다</a:t>
              </a:r>
              <a:endPara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CF4CEF1-43A2-D446-A298-75EBFB7684CC}"/>
                </a:ext>
              </a:extLst>
            </p:cNvPr>
            <p:cNvGrpSpPr/>
            <p:nvPr/>
          </p:nvGrpSpPr>
          <p:grpSpPr>
            <a:xfrm>
              <a:off x="811720" y="4904723"/>
              <a:ext cx="1785809" cy="655000"/>
              <a:chOff x="957755" y="1621825"/>
              <a:chExt cx="1785809" cy="65500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366B4-A3CA-044D-9FD5-2E1C2F9382FF}"/>
                  </a:ext>
                </a:extLst>
              </p:cNvPr>
              <p:cNvSpPr txBox="1"/>
              <p:nvPr/>
            </p:nvSpPr>
            <p:spPr>
              <a:xfrm>
                <a:off x="1549006" y="1621825"/>
                <a:ext cx="1194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현재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시간</a:t>
                </a:r>
                <a:r>
                  <a:rPr kumimoji="1" lang="en-US" altLang="ko-KR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</a:t>
                </a:r>
                <a:endParaRPr kumimoji="1"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13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30</a:t>
                </a:r>
                <a:endParaRPr kumimoji="1" lang="ko-Kore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pic>
            <p:nvPicPr>
              <p:cNvPr id="35" name="Picture 2" descr="140000+ 시계 아이콘 HD 사진 무료 다운로드 - kr.lovepik.com">
                <a:extLst>
                  <a:ext uri="{FF2B5EF4-FFF2-40B4-BE49-F238E27FC236}">
                    <a16:creationId xmlns:a16="http://schemas.microsoft.com/office/drawing/2014/main" id="{F7522CB5-082C-AC40-863B-06EB913529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25" t="10776" r="6141" b="11615"/>
              <a:stretch/>
            </p:blipFill>
            <p:spPr bwMode="auto">
              <a:xfrm>
                <a:off x="957755" y="1664638"/>
                <a:ext cx="652621" cy="612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FFF4F9-827B-B84D-A9C8-A6F8145D7D32}"/>
              </a:ext>
            </a:extLst>
          </p:cNvPr>
          <p:cNvGrpSpPr/>
          <p:nvPr/>
        </p:nvGrpSpPr>
        <p:grpSpPr>
          <a:xfrm>
            <a:off x="7191378" y="1766911"/>
            <a:ext cx="4096732" cy="1662090"/>
            <a:chOff x="7191378" y="1766911"/>
            <a:chExt cx="4096732" cy="1662090"/>
          </a:xfrm>
        </p:grpSpPr>
        <p:sp>
          <p:nvSpPr>
            <p:cNvPr id="27" name="모서리가 둥근 사각형 설명선[R] 26">
              <a:extLst>
                <a:ext uri="{FF2B5EF4-FFF2-40B4-BE49-F238E27FC236}">
                  <a16:creationId xmlns:a16="http://schemas.microsoft.com/office/drawing/2014/main" id="{308DF6DD-009D-FA47-AA09-1C525E4543DE}"/>
                </a:ext>
              </a:extLst>
            </p:cNvPr>
            <p:cNvSpPr/>
            <p:nvPr/>
          </p:nvSpPr>
          <p:spPr>
            <a:xfrm>
              <a:off x="7191378" y="2263611"/>
              <a:ext cx="4096732" cy="1165390"/>
            </a:xfrm>
            <a:prstGeom prst="wedgeRoundRectCallout">
              <a:avLst>
                <a:gd name="adj1" fmla="val -43834"/>
                <a:gd name="adj2" fmla="val 67601"/>
                <a:gd name="adj3" fmla="val 16667"/>
              </a:avLst>
            </a:prstGeom>
            <a:ln>
              <a:solidFill>
                <a:srgbClr val="FF939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다른 사람들은 이 시간에 이만큼 끝냈구나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~!</a:t>
              </a:r>
              <a:endParaRPr kumimoji="1" lang="en-GB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나도 더 </a:t>
              </a:r>
              <a:r>
                <a:rPr kumimoji="1" lang="ko-KR" altLang="en-US" sz="1600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힘내야지</a:t>
              </a:r>
              <a:endPara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0A6AE5F-57FD-CD40-B002-ECF46CC90FEF}"/>
                </a:ext>
              </a:extLst>
            </p:cNvPr>
            <p:cNvGrpSpPr/>
            <p:nvPr/>
          </p:nvGrpSpPr>
          <p:grpSpPr>
            <a:xfrm>
              <a:off x="7191378" y="1766911"/>
              <a:ext cx="1847179" cy="646331"/>
              <a:chOff x="548312" y="1328887"/>
              <a:chExt cx="1847179" cy="64633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B3A261-0799-8A4B-A34E-49FBDB405F62}"/>
                  </a:ext>
                </a:extLst>
              </p:cNvPr>
              <p:cNvSpPr txBox="1"/>
              <p:nvPr/>
            </p:nvSpPr>
            <p:spPr>
              <a:xfrm>
                <a:off x="1200933" y="1328887"/>
                <a:ext cx="1194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현재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시간</a:t>
                </a:r>
                <a:r>
                  <a:rPr kumimoji="1" lang="en-US" altLang="ko-KR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</a:t>
                </a:r>
                <a:endParaRPr kumimoji="1"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20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10</a:t>
                </a:r>
                <a:endParaRPr kumimoji="1" lang="ko-Kore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pic>
            <p:nvPicPr>
              <p:cNvPr id="38" name="Picture 2" descr="140000+ 시계 아이콘 HD 사진 무료 다운로드 - kr.lovepik.com">
                <a:extLst>
                  <a:ext uri="{FF2B5EF4-FFF2-40B4-BE49-F238E27FC236}">
                    <a16:creationId xmlns:a16="http://schemas.microsoft.com/office/drawing/2014/main" id="{8FA27CE3-B1A6-2746-B125-480E79B31E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25" t="10776" r="6141" b="11615"/>
              <a:stretch/>
            </p:blipFill>
            <p:spPr bwMode="auto">
              <a:xfrm>
                <a:off x="548312" y="1331547"/>
                <a:ext cx="652621" cy="612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9F41D2-A77F-BD4B-A3E4-8D2483707C6B}"/>
              </a:ext>
            </a:extLst>
          </p:cNvPr>
          <p:cNvGrpSpPr/>
          <p:nvPr/>
        </p:nvGrpSpPr>
        <p:grpSpPr>
          <a:xfrm>
            <a:off x="7788657" y="3881967"/>
            <a:ext cx="3832647" cy="1796621"/>
            <a:chOff x="7788657" y="3881967"/>
            <a:chExt cx="3832647" cy="1796621"/>
          </a:xfrm>
        </p:grpSpPr>
        <p:sp>
          <p:nvSpPr>
            <p:cNvPr id="42" name="모서리가 둥근 사각형 설명선[R] 41">
              <a:extLst>
                <a:ext uri="{FF2B5EF4-FFF2-40B4-BE49-F238E27FC236}">
                  <a16:creationId xmlns:a16="http://schemas.microsoft.com/office/drawing/2014/main" id="{2B60CAC6-53E8-6B4B-8AB8-7F32C3753E82}"/>
                </a:ext>
              </a:extLst>
            </p:cNvPr>
            <p:cNvSpPr/>
            <p:nvPr/>
          </p:nvSpPr>
          <p:spPr>
            <a:xfrm>
              <a:off x="7803511" y="4412249"/>
              <a:ext cx="3817793" cy="1266339"/>
            </a:xfrm>
            <a:prstGeom prst="wedgeRoundRectCallout">
              <a:avLst>
                <a:gd name="adj1" fmla="val -60352"/>
                <a:gd name="adj2" fmla="val 5353"/>
                <a:gd name="adj3" fmla="val 16667"/>
              </a:avLst>
            </a:prstGeom>
            <a:ln>
              <a:solidFill>
                <a:srgbClr val="FF939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와 내가 하루에 시간을 활용할 수 있다니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…</a:t>
              </a:r>
              <a:r>
                <a:rPr kumimoji="1" lang="ko-KR" altLang="en-US" sz="1600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뿌듯하구만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!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오늘의 </a:t>
              </a:r>
              <a:r>
                <a:rPr kumimoji="1" lang="ko-KR" altLang="en-US" sz="1600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할일도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다 할 수 있었어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!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오늘의 만족도는 만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!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족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!</a:t>
              </a:r>
              <a:endPara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E0485AE-9354-F84B-9BAB-EDBB5417AA7D}"/>
                </a:ext>
              </a:extLst>
            </p:cNvPr>
            <p:cNvGrpSpPr/>
            <p:nvPr/>
          </p:nvGrpSpPr>
          <p:grpSpPr>
            <a:xfrm>
              <a:off x="7788657" y="3881967"/>
              <a:ext cx="1847179" cy="646331"/>
              <a:chOff x="533458" y="1453763"/>
              <a:chExt cx="1847179" cy="6463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24DDA6-72AE-664B-BFC8-F00FFD55BD9C}"/>
                  </a:ext>
                </a:extLst>
              </p:cNvPr>
              <p:cNvSpPr txBox="1"/>
              <p:nvPr/>
            </p:nvSpPr>
            <p:spPr>
              <a:xfrm>
                <a:off x="1186079" y="1453763"/>
                <a:ext cx="1194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현재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시간</a:t>
                </a:r>
                <a:r>
                  <a:rPr kumimoji="1" lang="en-US" altLang="ko-KR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</a:t>
                </a:r>
                <a:endParaRPr kumimoji="1"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20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25</a:t>
                </a:r>
                <a:endParaRPr kumimoji="1" lang="ko-Kore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pic>
            <p:nvPicPr>
              <p:cNvPr id="45" name="Picture 2" descr="140000+ 시계 아이콘 HD 사진 무료 다운로드 - kr.lovepik.com">
                <a:extLst>
                  <a:ext uri="{FF2B5EF4-FFF2-40B4-BE49-F238E27FC236}">
                    <a16:creationId xmlns:a16="http://schemas.microsoft.com/office/drawing/2014/main" id="{E33A6F08-9756-CD4E-9A4A-8A8F2C9F57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25" t="10776" r="6141" b="11615"/>
              <a:stretch/>
            </p:blipFill>
            <p:spPr bwMode="auto">
              <a:xfrm>
                <a:off x="533458" y="1456423"/>
                <a:ext cx="652621" cy="612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C84EA66-CA56-9F4C-9EA2-DF8E66EE3DC8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</p:spTree>
    <p:extLst>
      <p:ext uri="{BB962C8B-B14F-4D97-AF65-F5344CB8AC3E}">
        <p14:creationId xmlns:p14="http://schemas.microsoft.com/office/powerpoint/2010/main" val="189732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043211" y="429047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기대 효과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38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E9EF1E-D1E0-704E-A435-739BE103DF39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A1C05DF-F1FB-2842-80A0-EDF6A3708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463284"/>
              </p:ext>
            </p:extLst>
          </p:nvPr>
        </p:nvGraphicFramePr>
        <p:xfrm>
          <a:off x="1745887" y="1144626"/>
          <a:ext cx="8776392" cy="512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86E07C3-F307-8545-A6B6-76884CDFC4A3}"/>
              </a:ext>
            </a:extLst>
          </p:cNvPr>
          <p:cNvSpPr/>
          <p:nvPr/>
        </p:nvSpPr>
        <p:spPr>
          <a:xfrm>
            <a:off x="252494" y="2378144"/>
            <a:ext cx="3468647" cy="11781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en-GB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혼자 시간 관리에 어려움을 느끼는 사용자에게 알맞는 툴 제공</a:t>
            </a:r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B52AB7-8179-2044-A13F-41E8E5D26D7E}"/>
              </a:ext>
            </a:extLst>
          </p:cNvPr>
          <p:cNvGrpSpPr/>
          <p:nvPr/>
        </p:nvGrpSpPr>
        <p:grpSpPr>
          <a:xfrm>
            <a:off x="455694" y="1875342"/>
            <a:ext cx="2428053" cy="673803"/>
            <a:chOff x="406400" y="30393"/>
            <a:chExt cx="5689600" cy="1210320"/>
          </a:xfrm>
          <a:solidFill>
            <a:schemeClr val="accent4"/>
          </a:solidFill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B8271AB-DDE7-144F-ACE9-AC17705F5DA9}"/>
                </a:ext>
              </a:extLst>
            </p:cNvPr>
            <p:cNvSpPr/>
            <p:nvPr/>
          </p:nvSpPr>
          <p:spPr>
            <a:xfrm>
              <a:off x="406400" y="30393"/>
              <a:ext cx="5689600" cy="1210320"/>
            </a:xfrm>
            <a:prstGeom prst="roundRect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sp>
        <p:sp>
          <p:nvSpPr>
            <p:cNvPr id="23" name="Rounded Rectangle 5">
              <a:extLst>
                <a:ext uri="{FF2B5EF4-FFF2-40B4-BE49-F238E27FC236}">
                  <a16:creationId xmlns:a16="http://schemas.microsoft.com/office/drawing/2014/main" id="{BFFE9B2B-6DB7-374F-BBAC-F31E6FF7F41F}"/>
                </a:ext>
              </a:extLst>
            </p:cNvPr>
            <p:cNvSpPr txBox="1"/>
            <p:nvPr/>
          </p:nvSpPr>
          <p:spPr>
            <a:xfrm>
              <a:off x="465483" y="89476"/>
              <a:ext cx="5571434" cy="1092154"/>
            </a:xfrm>
            <a:prstGeom prst="rect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15053" tIns="0" rIns="215053" bIns="0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효율적인 시간 관리</a:t>
              </a:r>
              <a:endParaRPr lang="en-US" b="1" kern="12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B0D2D-644F-4949-B110-0782DCDE6BAA}"/>
              </a:ext>
            </a:extLst>
          </p:cNvPr>
          <p:cNvSpPr/>
          <p:nvPr/>
        </p:nvSpPr>
        <p:spPr>
          <a:xfrm>
            <a:off x="8547025" y="3239948"/>
            <a:ext cx="3468647" cy="11781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en-GB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경제적으로 부담되는 사용자에게 온라인 공부 장소를 제공</a:t>
            </a:r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64D3F9-3DE1-9446-983F-0037F4B9D90F}"/>
              </a:ext>
            </a:extLst>
          </p:cNvPr>
          <p:cNvGrpSpPr/>
          <p:nvPr/>
        </p:nvGrpSpPr>
        <p:grpSpPr>
          <a:xfrm>
            <a:off x="8750225" y="2721380"/>
            <a:ext cx="2428053" cy="673803"/>
            <a:chOff x="406400" y="30393"/>
            <a:chExt cx="5689600" cy="1210320"/>
          </a:xfrm>
          <a:solidFill>
            <a:schemeClr val="accent4"/>
          </a:solidFill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861C33A-8040-DC40-A05E-21BCB65737E5}"/>
                </a:ext>
              </a:extLst>
            </p:cNvPr>
            <p:cNvSpPr/>
            <p:nvPr/>
          </p:nvSpPr>
          <p:spPr>
            <a:xfrm>
              <a:off x="406400" y="30393"/>
              <a:ext cx="5689600" cy="121032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sp>
        <p:sp>
          <p:nvSpPr>
            <p:cNvPr id="27" name="Rounded Rectangle 5">
              <a:extLst>
                <a:ext uri="{FF2B5EF4-FFF2-40B4-BE49-F238E27FC236}">
                  <a16:creationId xmlns:a16="http://schemas.microsoft.com/office/drawing/2014/main" id="{2AFF2EFE-C7C9-5848-8733-AE136ECF5E7F}"/>
                </a:ext>
              </a:extLst>
            </p:cNvPr>
            <p:cNvSpPr txBox="1"/>
            <p:nvPr/>
          </p:nvSpPr>
          <p:spPr>
            <a:xfrm>
              <a:off x="465483" y="89476"/>
              <a:ext cx="5571434" cy="109215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215053" tIns="0" rIns="215053" bIns="0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경제적 부담 감소</a:t>
              </a:r>
              <a:endParaRPr lang="en-US" b="1" kern="12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8ACEB6-EAD6-2D46-A2F2-C9367443E7D2}"/>
              </a:ext>
            </a:extLst>
          </p:cNvPr>
          <p:cNvSpPr/>
          <p:nvPr/>
        </p:nvSpPr>
        <p:spPr>
          <a:xfrm>
            <a:off x="840699" y="5179046"/>
            <a:ext cx="3468647" cy="11781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en-GB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경제적으로 부담되는 사용자에게 온라인 공부 장소를 제공</a:t>
            </a:r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FB7666-E4A2-FC4C-B03B-5F365152489E}"/>
              </a:ext>
            </a:extLst>
          </p:cNvPr>
          <p:cNvGrpSpPr/>
          <p:nvPr/>
        </p:nvGrpSpPr>
        <p:grpSpPr>
          <a:xfrm>
            <a:off x="1043899" y="4707776"/>
            <a:ext cx="2428053" cy="673803"/>
            <a:chOff x="406400" y="30393"/>
            <a:chExt cx="5689600" cy="1210320"/>
          </a:xfrm>
          <a:solidFill>
            <a:schemeClr val="accent5"/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B4F3645-DB5C-3A43-B3F2-8D3E1374D270}"/>
                </a:ext>
              </a:extLst>
            </p:cNvPr>
            <p:cNvSpPr/>
            <p:nvPr/>
          </p:nvSpPr>
          <p:spPr>
            <a:xfrm>
              <a:off x="406400" y="30393"/>
              <a:ext cx="5689600" cy="1210320"/>
            </a:xfrm>
            <a:prstGeom prst="roundRect">
              <a:avLst/>
            </a:prstGeom>
            <a:grp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2" name="Rounded Rectangle 5">
              <a:extLst>
                <a:ext uri="{FF2B5EF4-FFF2-40B4-BE49-F238E27FC236}">
                  <a16:creationId xmlns:a16="http://schemas.microsoft.com/office/drawing/2014/main" id="{938CFED2-87F2-0046-9D90-9A7007183472}"/>
                </a:ext>
              </a:extLst>
            </p:cNvPr>
            <p:cNvSpPr txBox="1"/>
            <p:nvPr/>
          </p:nvSpPr>
          <p:spPr>
            <a:xfrm>
              <a:off x="465483" y="89476"/>
              <a:ext cx="5571434" cy="1092154"/>
            </a:xfrm>
            <a:prstGeom prst="rect">
              <a:avLst/>
            </a:prstGeom>
            <a:grp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215053" tIns="0" rIns="215053" bIns="0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장소 문제 해결</a:t>
              </a:r>
              <a:endParaRPr lang="en-US" b="1" kern="12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27D2DD-7E3A-0745-BB94-DF62B5BE502B}"/>
              </a:ext>
            </a:extLst>
          </p:cNvPr>
          <p:cNvCxnSpPr/>
          <p:nvPr/>
        </p:nvCxnSpPr>
        <p:spPr>
          <a:xfrm flipV="1">
            <a:off x="3721141" y="2721380"/>
            <a:ext cx="891499" cy="328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82567C-F3E9-7847-A5F9-BEFEF9E09935}"/>
              </a:ext>
            </a:extLst>
          </p:cNvPr>
          <p:cNvCxnSpPr>
            <a:cxnSpLocks/>
          </p:cNvCxnSpPr>
          <p:nvPr/>
        </p:nvCxnSpPr>
        <p:spPr>
          <a:xfrm flipV="1">
            <a:off x="4261725" y="5348686"/>
            <a:ext cx="1312600" cy="36468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5DC314-2570-224D-8523-5A73FE434ED6}"/>
              </a:ext>
            </a:extLst>
          </p:cNvPr>
          <p:cNvCxnSpPr/>
          <p:nvPr/>
        </p:nvCxnSpPr>
        <p:spPr>
          <a:xfrm flipV="1">
            <a:off x="7655526" y="3805818"/>
            <a:ext cx="891499" cy="328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54F2A5-6082-0642-92E8-47AFD6843310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</p:spTree>
    <p:extLst>
      <p:ext uri="{BB962C8B-B14F-4D97-AF65-F5344CB8AC3E}">
        <p14:creationId xmlns:p14="http://schemas.microsoft.com/office/powerpoint/2010/main" val="557440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043211" y="429047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기대 효과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39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4F2A5-6082-0642-92E8-47AFD6843310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F27214-495B-3548-AF9D-6EE1BE24FDC4}"/>
              </a:ext>
            </a:extLst>
          </p:cNvPr>
          <p:cNvSpPr/>
          <p:nvPr/>
        </p:nvSpPr>
        <p:spPr>
          <a:xfrm>
            <a:off x="-18037" y="1"/>
            <a:ext cx="5945872" cy="685799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2A2274-DA92-F842-A8EB-2F6E33C6E00E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0482" name="Picture 2" descr="여러명 사진, 이미지, 일러스트, 캘리그라피 - 크라우드픽">
            <a:extLst>
              <a:ext uri="{FF2B5EF4-FFF2-40B4-BE49-F238E27FC236}">
                <a16:creationId xmlns:a16="http://schemas.microsoft.com/office/drawing/2014/main" id="{5B2D41CE-78BB-8543-83A3-1BAAFE42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643" y="1615204"/>
            <a:ext cx="5665048" cy="34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EA17858-662A-414D-BAD9-83D03388F327}"/>
              </a:ext>
            </a:extLst>
          </p:cNvPr>
          <p:cNvSpPr txBox="1"/>
          <p:nvPr/>
        </p:nvSpPr>
        <p:spPr>
          <a:xfrm>
            <a:off x="1706601" y="5172214"/>
            <a:ext cx="8778797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유저가 많이 유입되게 되면 타겟의 범위를 확장시켜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cs typeface="Baloo Tamma" panose="03080902040302020200" pitchFamily="66" charset="0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cs typeface="Baloo Tamma" panose="03080902040302020200" pitchFamily="66" charset="0"/>
              </a:rPr>
              <a:t>다양한 공부 기법에 걸맞는 컨셉의 방을 만들어 더 다양한 유저를 받아들이도록 함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cs typeface="Baloo Tamma" panose="030809020403020202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78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8038" y="1"/>
            <a:ext cx="12228075" cy="336743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158353" y="429047"/>
            <a:ext cx="3608681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문제점 발견 및 분석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4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pic>
        <p:nvPicPr>
          <p:cNvPr id="1026" name="Picture 2" descr="사람 일러스트] PPT 아이콘으로 유용한 갤러리를 소개합니다! : 네이버 블로그">
            <a:extLst>
              <a:ext uri="{FF2B5EF4-FFF2-40B4-BE49-F238E27FC236}">
                <a16:creationId xmlns:a16="http://schemas.microsoft.com/office/drawing/2014/main" id="{3F39DA91-164E-D140-9F0C-4E0E2E119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5" r="76609" b="7465"/>
          <a:stretch/>
        </p:blipFill>
        <p:spPr bwMode="auto">
          <a:xfrm>
            <a:off x="4934787" y="3648199"/>
            <a:ext cx="2055812" cy="33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3E9EF1E-D1E0-704E-A435-739BE103DF39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모서리가 둥근 사각형 설명선[R] 1">
            <a:extLst>
              <a:ext uri="{FF2B5EF4-FFF2-40B4-BE49-F238E27FC236}">
                <a16:creationId xmlns:a16="http://schemas.microsoft.com/office/drawing/2014/main" id="{2CAD2410-757F-7C40-A289-470903E87B6F}"/>
              </a:ext>
            </a:extLst>
          </p:cNvPr>
          <p:cNvSpPr/>
          <p:nvPr/>
        </p:nvSpPr>
        <p:spPr>
          <a:xfrm>
            <a:off x="6862012" y="1835759"/>
            <a:ext cx="3817793" cy="1963981"/>
          </a:xfrm>
          <a:prstGeom prst="wedgeRoundRectCallout">
            <a:avLst>
              <a:gd name="adj1" fmla="val -41588"/>
              <a:gd name="adj2" fmla="val 62500"/>
              <a:gd name="adj3" fmla="val 16667"/>
            </a:avLst>
          </a:prstGeom>
          <a:ln>
            <a:solidFill>
              <a:srgbClr val="FF939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공무원 시험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준비해야하는데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..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침대가 보이니까 집중이 안되네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카페가서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공부해야겠다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ore-KR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9E6808-095A-064C-807E-5781E05BCEA1}"/>
              </a:ext>
            </a:extLst>
          </p:cNvPr>
          <p:cNvGrpSpPr/>
          <p:nvPr/>
        </p:nvGrpSpPr>
        <p:grpSpPr>
          <a:xfrm>
            <a:off x="490725" y="1867071"/>
            <a:ext cx="6019062" cy="2270721"/>
            <a:chOff x="490725" y="1867071"/>
            <a:chExt cx="6019062" cy="2270721"/>
          </a:xfrm>
        </p:grpSpPr>
        <p:pic>
          <p:nvPicPr>
            <p:cNvPr id="1028" name="Picture 4" descr="프리미엄 벡터 | 확성기 아이콘">
              <a:extLst>
                <a:ext uri="{FF2B5EF4-FFF2-40B4-BE49-F238E27FC236}">
                  <a16:creationId xmlns:a16="http://schemas.microsoft.com/office/drawing/2014/main" id="{62C68764-7722-B04B-BEA2-30F2B85E4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60703" y1="23642" x2="60703" y2="23642"/>
                          <a14:foregroundMark x1="57987" y1="20767" x2="57987" y2="20767"/>
                          <a14:foregroundMark x1="69329" y1="31310" x2="69329" y2="31310"/>
                          <a14:foregroundMark x1="73962" y1="42652" x2="73962" y2="426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725" y="2628081"/>
              <a:ext cx="1509711" cy="150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F5BACE-853F-AC4B-ADC2-1D13CB7CE650}"/>
                </a:ext>
              </a:extLst>
            </p:cNvPr>
            <p:cNvSpPr txBox="1"/>
            <p:nvPr/>
          </p:nvSpPr>
          <p:spPr>
            <a:xfrm>
              <a:off x="1806919" y="1867071"/>
              <a:ext cx="4702868" cy="130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사회적</a:t>
              </a:r>
              <a:r>
                <a:rPr kumimoji="1" lang="ko-KR" altLang="en-US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 </a:t>
              </a:r>
              <a:r>
                <a:rPr kumimoji="1" lang="ko-KR" altLang="en-US" sz="2800" b="1" i="1" dirty="0" err="1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거리두기가</a:t>
              </a:r>
              <a:r>
                <a:rPr kumimoji="1" lang="ko-KR" altLang="en-US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 </a:t>
              </a:r>
              <a:endParaRPr kumimoji="1" lang="en-US" altLang="ko-KR" sz="2800" b="1" i="1" dirty="0">
                <a:solidFill>
                  <a:srgbClr val="FF2900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  <a:cs typeface="Baloo Tamma" panose="03080902040302020200" pitchFamily="66" charset="0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2.5</a:t>
              </a:r>
              <a:r>
                <a:rPr kumimoji="1" lang="ko-KR" altLang="en-US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단계 격상하였습니다</a:t>
              </a:r>
              <a:r>
                <a:rPr kumimoji="1" lang="en-US" altLang="ko-KR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.</a:t>
              </a:r>
              <a:r>
                <a:rPr kumimoji="1" lang="ko-KR" altLang="en-US" sz="2800" b="1" i="1" dirty="0">
                  <a:solidFill>
                    <a:srgbClr val="FF2900"/>
                  </a:solidFill>
                  <a:latin typeface="Nanum Gothic ExtraBold" panose="020D0604000000000000" pitchFamily="34" charset="-127"/>
                  <a:ea typeface="Nanum Gothic ExtraBold" panose="020D0604000000000000" pitchFamily="34" charset="-127"/>
                  <a:cs typeface="Baloo Tamma" panose="03080902040302020200" pitchFamily="66" charset="0"/>
                </a:rPr>
                <a:t> </a:t>
              </a:r>
              <a:endParaRPr kumimoji="1" lang="ko-Kore-KR" altLang="en-US" sz="2800" b="1" i="1" dirty="0">
                <a:solidFill>
                  <a:srgbClr val="FF2900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  <a:cs typeface="Baloo Tamma" panose="03080902040302020200" pitchFamily="66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2337A9-19B5-694C-AC3F-AD1F02B515A5}"/>
              </a:ext>
            </a:extLst>
          </p:cNvPr>
          <p:cNvSpPr txBox="1"/>
          <p:nvPr/>
        </p:nvSpPr>
        <p:spPr>
          <a:xfrm>
            <a:off x="6990599" y="635099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공시생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민호씨</a:t>
            </a:r>
            <a:endParaRPr kumimoji="1" lang="ko-Kore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모서리가 둥근 사각형 설명선[R] 20">
            <a:extLst>
              <a:ext uri="{FF2B5EF4-FFF2-40B4-BE49-F238E27FC236}">
                <a16:creationId xmlns:a16="http://schemas.microsoft.com/office/drawing/2014/main" id="{10CD947C-755C-5248-8A3C-5B2A5A1DDFFD}"/>
              </a:ext>
            </a:extLst>
          </p:cNvPr>
          <p:cNvSpPr/>
          <p:nvPr/>
        </p:nvSpPr>
        <p:spPr>
          <a:xfrm>
            <a:off x="7415941" y="4207461"/>
            <a:ext cx="4344781" cy="1577076"/>
          </a:xfrm>
          <a:prstGeom prst="wedgeRoundRectCallout">
            <a:avLst>
              <a:gd name="adj1" fmla="val -59925"/>
              <a:gd name="adj2" fmla="val -37154"/>
              <a:gd name="adj3" fmla="val 16667"/>
            </a:avLst>
          </a:prstGeom>
          <a:ln>
            <a:solidFill>
              <a:srgbClr val="FF939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앗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카페에 갈 수 없잖아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집에서 해야겠네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...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역시 집은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..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집에서도 집중할 수 있게 하는 사이트가 없을까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ore-KR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50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043211" y="429047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향후 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40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4F2A5-6082-0642-92E8-47AFD6843310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F27214-495B-3548-AF9D-6EE1BE24FDC4}"/>
              </a:ext>
            </a:extLst>
          </p:cNvPr>
          <p:cNvSpPr/>
          <p:nvPr/>
        </p:nvSpPr>
        <p:spPr>
          <a:xfrm>
            <a:off x="36074" y="4034452"/>
            <a:ext cx="12210037" cy="2840681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2A2274-DA92-F842-A8EB-2F6E33C6E00E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5928C-0900-FE4A-9059-B8FC7933321F}"/>
              </a:ext>
            </a:extLst>
          </p:cNvPr>
          <p:cNvSpPr txBox="1"/>
          <p:nvPr/>
        </p:nvSpPr>
        <p:spPr>
          <a:xfrm>
            <a:off x="548312" y="1420171"/>
            <a:ext cx="2101857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ko-Kore-KR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en-US" altLang="ko-KR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ore-KR" altLang="en-US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추가 공부법 제공</a:t>
            </a:r>
            <a:endParaRPr kumimoji="1" lang="ko-Kore-KR" altLang="en-US" dirty="0">
              <a:highlight>
                <a:srgbClr val="FF9396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8A7E4-25F6-7C43-BDF7-05D87714FA56}"/>
              </a:ext>
            </a:extLst>
          </p:cNvPr>
          <p:cNvSpPr txBox="1"/>
          <p:nvPr/>
        </p:nvSpPr>
        <p:spPr>
          <a:xfrm>
            <a:off x="4940715" y="2553900"/>
            <a:ext cx="6600478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작업을 선택했으면 작업 시작 시간을 적고 휴식이 필요할 때까지 작업하는 공부법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집중과 생각을 모니터링할 것 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피곤하거나  산만해지기 시작하면 종료 시간을 적고 휴식을 취할 것 </a:t>
            </a:r>
            <a:endParaRPr kumimoji="1" lang="en-US" altLang="ko-Kore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=&gt;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각 작업의 시작 시간과 종료 시간을 문서화하여 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Flowtime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데이터를 사용하여 다양한 유형의 작업에 얼마나 시간을 할애한 지 확인 가능</a:t>
            </a:r>
            <a:endParaRPr kumimoji="1" lang="ko-Kore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028" name="Picture 4" descr="Flowtime Technique 스프레드 시트 시간 로그">
            <a:extLst>
              <a:ext uri="{FF2B5EF4-FFF2-40B4-BE49-F238E27FC236}">
                <a16:creationId xmlns:a16="http://schemas.microsoft.com/office/drawing/2014/main" id="{17BF89CA-4B16-C84C-8903-F39C78F5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8" y="1912427"/>
            <a:ext cx="4175579" cy="242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49841F0-4466-304F-B60F-114B2A63E737}"/>
              </a:ext>
            </a:extLst>
          </p:cNvPr>
          <p:cNvGrpSpPr/>
          <p:nvPr/>
        </p:nvGrpSpPr>
        <p:grpSpPr>
          <a:xfrm>
            <a:off x="946750" y="4828078"/>
            <a:ext cx="10298498" cy="787908"/>
            <a:chOff x="657678" y="4882054"/>
            <a:chExt cx="10298498" cy="787908"/>
          </a:xfrm>
        </p:grpSpPr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C5989C5E-6100-CD4B-804A-0042534B3D38}"/>
                </a:ext>
              </a:extLst>
            </p:cNvPr>
            <p:cNvSpPr/>
            <p:nvPr/>
          </p:nvSpPr>
          <p:spPr>
            <a:xfrm>
              <a:off x="657678" y="5003573"/>
              <a:ext cx="667657" cy="624114"/>
            </a:xfrm>
            <a:prstGeom prst="rightArrow">
              <a:avLst/>
            </a:prstGeom>
            <a:solidFill>
              <a:srgbClr val="FF93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F74063-E35B-2943-BA4E-A18ECFB75699}"/>
                </a:ext>
              </a:extLst>
            </p:cNvPr>
            <p:cNvSpPr txBox="1"/>
            <p:nvPr/>
          </p:nvSpPr>
          <p:spPr>
            <a:xfrm>
              <a:off x="1683290" y="4882054"/>
              <a:ext cx="9272886" cy="78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다양한 유저들이 유입되었을 때 위와 같은 뽀모도로가 아닌 다른 공부법들을 소개하며 그에 맞는 서비스를 제공하여 다양한 유저들에게 만족감을 줄 수 있도록 한다</a:t>
              </a:r>
              <a:r>
                <a:rPr kumimoji="1" lang="en-US" altLang="ko-Kore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. </a:t>
              </a:r>
              <a:endPara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C66D56-75F7-7547-9C95-07612AF92AB6}"/>
              </a:ext>
            </a:extLst>
          </p:cNvPr>
          <p:cNvSpPr txBox="1"/>
          <p:nvPr/>
        </p:nvSpPr>
        <p:spPr>
          <a:xfrm>
            <a:off x="4940715" y="2213797"/>
            <a:ext cx="2310569" cy="369332"/>
          </a:xfrm>
          <a:prstGeom prst="rect">
            <a:avLst/>
          </a:prstGeom>
          <a:noFill/>
          <a:ln w="19050">
            <a:noFill/>
          </a:ln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" altLang="ko-Kore-KR" b="1" u="sng" dirty="0">
                <a:latin typeface="Nanum Gothic" panose="020D0604000000000000" pitchFamily="34" charset="-127"/>
                <a:ea typeface="Nanum Gothic" panose="020D0604000000000000" pitchFamily="34" charset="-127"/>
              </a:rPr>
              <a:t>Flowtime Technique</a:t>
            </a:r>
            <a:endParaRPr kumimoji="1" lang="ko-Kore-KR" altLang="en-US" b="1" u="sng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211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5043211" y="429047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향후 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41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4F2A5-6082-0642-92E8-47AFD6843310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F27214-495B-3548-AF9D-6EE1BE24FDC4}"/>
              </a:ext>
            </a:extLst>
          </p:cNvPr>
          <p:cNvSpPr/>
          <p:nvPr/>
        </p:nvSpPr>
        <p:spPr>
          <a:xfrm>
            <a:off x="36074" y="4034452"/>
            <a:ext cx="12210037" cy="2840681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2A2274-DA92-F842-A8EB-2F6E33C6E00E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5928C-0900-FE4A-9059-B8FC7933321F}"/>
              </a:ext>
            </a:extLst>
          </p:cNvPr>
          <p:cNvSpPr txBox="1"/>
          <p:nvPr/>
        </p:nvSpPr>
        <p:spPr>
          <a:xfrm>
            <a:off x="548312" y="1420171"/>
            <a:ext cx="3400290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2. </a:t>
            </a:r>
            <a:r>
              <a:rPr lang="ko-KR" altLang="en-US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오프라인 스터디카페와의 연계</a:t>
            </a:r>
            <a:endParaRPr kumimoji="1" lang="ko-Kore-KR" altLang="en-US" dirty="0">
              <a:highlight>
                <a:srgbClr val="FF9396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8A7E4-25F6-7C43-BDF7-05D87714FA56}"/>
              </a:ext>
            </a:extLst>
          </p:cNvPr>
          <p:cNvSpPr txBox="1"/>
          <p:nvPr/>
        </p:nvSpPr>
        <p:spPr>
          <a:xfrm>
            <a:off x="5971740" y="2285375"/>
            <a:ext cx="5462263" cy="300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스터디카페 내 와이파이 망을 이용</a:t>
            </a: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하여 전국 해당 스터디카페의 사용자들이 온라인 스터디룸을 만들어 </a:t>
            </a:r>
            <a:r>
              <a:rPr kumimoji="1" lang="ko-Kore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공부 현황을 공유</a:t>
            </a: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할 수 있도록 하고</a:t>
            </a:r>
            <a:r>
              <a:rPr kumimoji="1" lang="en-US" altLang="ko-Kore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학습자간 공부하는 모습을 통해 </a:t>
            </a:r>
            <a:r>
              <a:rPr kumimoji="1" lang="ko-Kore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학습 분위기 조성에 활용하도록 한다</a:t>
            </a:r>
            <a:r>
              <a:rPr kumimoji="1" lang="en-US" altLang="ko-Kore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kumimoji="1" lang="en-US" altLang="ko-Kore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스터디카페 자체가 이미 수동적으로 자습하는 공간이기 때문에 이에 </a:t>
            </a:r>
            <a:r>
              <a:rPr kumimoji="1" lang="en-US" altLang="ko-Kore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studyON</a:t>
            </a: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 제공하는 공부법</a:t>
            </a:r>
            <a:r>
              <a:rPr kumimoji="1" lang="en-US" altLang="ko-Kore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집중습관 기능을</a:t>
            </a:r>
            <a:r>
              <a:rPr kumimoji="1" lang="en-US" altLang="ko-Kore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이용하게 하여 </a:t>
            </a:r>
            <a:r>
              <a:rPr kumimoji="1" lang="ko-Kore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더 효율적으로 공부할 수 있게 한다</a:t>
            </a:r>
            <a:r>
              <a:rPr kumimoji="1" lang="en-US" altLang="ko-Kore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endParaRPr kumimoji="1" lang="ko-Kore-KR" altLang="en-US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074" name="Picture 2" descr="셀프 스터디카페 '셀디' 24시간 무인시스템으로 각광받는 창업아이템 &lt; 유통 &lt; 뉴스 &lt; 기사본문 - 일간리더스경제신문">
            <a:extLst>
              <a:ext uri="{FF2B5EF4-FFF2-40B4-BE49-F238E27FC236}">
                <a16:creationId xmlns:a16="http://schemas.microsoft.com/office/drawing/2014/main" id="{80FB5208-64D0-6445-8811-B46B1AADC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42" y="2072752"/>
            <a:ext cx="4764311" cy="31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6D97F10-192B-EA48-B308-F5F71A9818DE}"/>
              </a:ext>
            </a:extLst>
          </p:cNvPr>
          <p:cNvGrpSpPr/>
          <p:nvPr/>
        </p:nvGrpSpPr>
        <p:grpSpPr>
          <a:xfrm>
            <a:off x="1607468" y="3605449"/>
            <a:ext cx="4299504" cy="2403396"/>
            <a:chOff x="1350749" y="4072305"/>
            <a:chExt cx="4299504" cy="2403396"/>
          </a:xfrm>
        </p:grpSpPr>
        <p:pic>
          <p:nvPicPr>
            <p:cNvPr id="17" name="그림 16" descr="옅은, 표지판이(가) 표시된 사진&#10;&#10;자동 생성된 설명">
              <a:extLst>
                <a:ext uri="{FF2B5EF4-FFF2-40B4-BE49-F238E27FC236}">
                  <a16:creationId xmlns:a16="http://schemas.microsoft.com/office/drawing/2014/main" id="{A6421168-D213-5F4C-AC4F-0F5321CE4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0253" y="4072305"/>
              <a:ext cx="1270000" cy="1295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1FE610-D140-B244-AC00-83DA09CCF822}"/>
                </a:ext>
              </a:extLst>
            </p:cNvPr>
            <p:cNvSpPr txBox="1"/>
            <p:nvPr/>
          </p:nvSpPr>
          <p:spPr>
            <a:xfrm>
              <a:off x="1350749" y="4259710"/>
              <a:ext cx="396615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800" dirty="0" err="1">
                  <a:ln w="25400">
                    <a:solidFill>
                      <a:schemeClr val="bg1"/>
                    </a:solidFill>
                  </a:ln>
                  <a:solidFill>
                    <a:schemeClr val="bg1">
                      <a:alpha val="0"/>
                    </a:schemeClr>
                  </a:solidFill>
                  <a:effectLst>
                    <a:outerShdw blurRad="190500" dir="5400000" algn="ctr" rotWithShape="0">
                      <a:srgbClr val="FF0000"/>
                    </a:outerShdw>
                  </a:effectLst>
                  <a:latin typeface="HeadLineA" pitchFamily="2" charset="-127"/>
                  <a:ea typeface="HeadLineA" pitchFamily="2" charset="-127"/>
                  <a:cs typeface="Baloo Tamma" panose="03080902040302020200" pitchFamily="66" charset="0"/>
                </a:rPr>
                <a:t>study</a:t>
              </a:r>
              <a:r>
                <a:rPr kumimoji="1" lang="en-US" altLang="ko-Kore-KR" sz="13800" dirty="0" err="1">
                  <a:ln w="25400">
                    <a:solidFill>
                      <a:schemeClr val="bg1"/>
                    </a:solidFill>
                  </a:ln>
                  <a:solidFill>
                    <a:srgbClr val="FF392A">
                      <a:alpha val="73000"/>
                    </a:srgbClr>
                  </a:solidFill>
                  <a:effectLst>
                    <a:outerShdw blurRad="190500" dir="5400000" algn="ctr" rotWithShape="0">
                      <a:srgbClr val="FF0000"/>
                    </a:outerShdw>
                  </a:effectLst>
                  <a:latin typeface="HeadLineA" pitchFamily="2" charset="-127"/>
                  <a:ea typeface="HeadLineA" pitchFamily="2" charset="-127"/>
                  <a:cs typeface="Baloo Tamma" panose="03080902040302020200" pitchFamily="66" charset="0"/>
                </a:rPr>
                <a:t>ON</a:t>
              </a:r>
              <a:endParaRPr kumimoji="1" lang="ko-Kore-KR" altLang="en-US" sz="8800" dirty="0">
                <a:ln w="25400">
                  <a:solidFill>
                    <a:schemeClr val="bg1"/>
                  </a:solidFill>
                </a:ln>
                <a:solidFill>
                  <a:srgbClr val="FF392A">
                    <a:alpha val="73000"/>
                  </a:srgbClr>
                </a:solidFill>
                <a:effectLst>
                  <a:outerShdw blurRad="190500" dir="5400000" algn="ctr" rotWithShape="0">
                    <a:srgbClr val="FF0000"/>
                  </a:outerShdw>
                </a:effectLst>
                <a:latin typeface="HeadLineA" pitchFamily="2" charset="-127"/>
                <a:ea typeface="HeadLineA" pitchFamily="2" charset="-127"/>
                <a:cs typeface="Baloo Tamma" panose="03080902040302020200" pitchFamily="66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4F8EF4-FE55-024F-A1D6-29FA3CD3B473}"/>
                </a:ext>
              </a:extLst>
            </p:cNvPr>
            <p:cNvSpPr txBox="1"/>
            <p:nvPr/>
          </p:nvSpPr>
          <p:spPr>
            <a:xfrm>
              <a:off x="1350749" y="4259710"/>
              <a:ext cx="396615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800" dirty="0" err="1">
                  <a:ln w="25400">
                    <a:solidFill>
                      <a:schemeClr val="bg1"/>
                    </a:solidFill>
                  </a:ln>
                  <a:solidFill>
                    <a:schemeClr val="bg1">
                      <a:alpha val="0"/>
                    </a:schemeClr>
                  </a:solidFill>
                  <a:effectLst>
                    <a:outerShdw blurRad="190500" dir="5400000" algn="ctr" rotWithShape="0">
                      <a:srgbClr val="FF0000"/>
                    </a:outerShdw>
                  </a:effectLst>
                  <a:latin typeface="HeadLineA" pitchFamily="2" charset="-127"/>
                  <a:ea typeface="HeadLineA" pitchFamily="2" charset="-127"/>
                  <a:cs typeface="Baloo Tamma" panose="03080902040302020200" pitchFamily="66" charset="0"/>
                </a:rPr>
                <a:t>study</a:t>
              </a:r>
              <a:r>
                <a:rPr kumimoji="1" lang="en-US" altLang="ko-Kore-KR" sz="13800" dirty="0" err="1">
                  <a:ln w="25400">
                    <a:solidFill>
                      <a:schemeClr val="bg1"/>
                    </a:solidFill>
                  </a:ln>
                  <a:solidFill>
                    <a:srgbClr val="FF392A">
                      <a:alpha val="73000"/>
                    </a:srgbClr>
                  </a:solidFill>
                  <a:effectLst>
                    <a:outerShdw blurRad="190500" dir="5400000" algn="ctr" rotWithShape="0">
                      <a:srgbClr val="FF0000"/>
                    </a:outerShdw>
                  </a:effectLst>
                  <a:latin typeface="HeadLineA" pitchFamily="2" charset="-127"/>
                  <a:ea typeface="HeadLineA" pitchFamily="2" charset="-127"/>
                  <a:cs typeface="Baloo Tamma" panose="03080902040302020200" pitchFamily="66" charset="0"/>
                </a:rPr>
                <a:t>ON</a:t>
              </a:r>
              <a:endParaRPr kumimoji="1" lang="ko-Kore-KR" altLang="en-US" sz="8800" dirty="0">
                <a:ln w="25400">
                  <a:solidFill>
                    <a:schemeClr val="bg1"/>
                  </a:solidFill>
                </a:ln>
                <a:solidFill>
                  <a:srgbClr val="FF392A">
                    <a:alpha val="73000"/>
                  </a:srgbClr>
                </a:solidFill>
                <a:effectLst>
                  <a:outerShdw blurRad="190500" dir="5400000" algn="ctr" rotWithShape="0">
                    <a:srgbClr val="FF0000"/>
                  </a:outerShdw>
                </a:effectLst>
                <a:latin typeface="HeadLineA" pitchFamily="2" charset="-127"/>
                <a:ea typeface="HeadLineA" pitchFamily="2" charset="-127"/>
                <a:cs typeface="Baloo Tamma" panose="03080902040302020200" pitchFamily="66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F0EE0C-0076-2D40-8C38-32EC8D6C88BD}"/>
                </a:ext>
              </a:extLst>
            </p:cNvPr>
            <p:cNvSpPr txBox="1"/>
            <p:nvPr/>
          </p:nvSpPr>
          <p:spPr>
            <a:xfrm>
              <a:off x="1350749" y="4868670"/>
              <a:ext cx="225254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800" dirty="0">
                  <a:ln w="25400">
                    <a:solidFill>
                      <a:schemeClr val="bg1"/>
                    </a:solidFill>
                  </a:ln>
                  <a:solidFill>
                    <a:schemeClr val="bg1">
                      <a:alpha val="0"/>
                    </a:schemeClr>
                  </a:solidFill>
                  <a:effectLst>
                    <a:outerShdw blurRad="63500" dir="5400000" algn="ctr" rotWithShape="0">
                      <a:schemeClr val="bg1"/>
                    </a:outerShdw>
                  </a:effectLst>
                  <a:latin typeface="HeadLineA" pitchFamily="2" charset="-127"/>
                  <a:ea typeface="HeadLineA" pitchFamily="2" charset="-127"/>
                  <a:cs typeface="Baloo Tamma" panose="03080902040302020200" pitchFamily="66" charset="0"/>
                </a:rPr>
                <a:t>study</a:t>
              </a:r>
              <a:endParaRPr kumimoji="1" lang="ko-Kore-KR" altLang="en-US" sz="8800" dirty="0">
                <a:ln w="25400">
                  <a:solidFill>
                    <a:schemeClr val="bg1"/>
                  </a:solidFill>
                </a:ln>
                <a:solidFill>
                  <a:srgbClr val="FF392A">
                    <a:alpha val="73000"/>
                  </a:srgbClr>
                </a:solidFill>
                <a:effectLst>
                  <a:outerShdw blurRad="63500" dir="5400000" algn="ctr" rotWithShape="0">
                    <a:schemeClr val="bg1"/>
                  </a:outerShdw>
                </a:effectLst>
                <a:latin typeface="HeadLineA" pitchFamily="2" charset="-127"/>
                <a:ea typeface="HeadLineA" pitchFamily="2" charset="-127"/>
                <a:cs typeface="Baloo Tamma" panose="03080902040302020200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70B1DA-A9B3-B249-8F3A-E8C421AD5867}"/>
                </a:ext>
              </a:extLst>
            </p:cNvPr>
            <p:cNvSpPr txBox="1"/>
            <p:nvPr/>
          </p:nvSpPr>
          <p:spPr>
            <a:xfrm>
              <a:off x="3397713" y="4259710"/>
              <a:ext cx="189827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3800" dirty="0">
                  <a:ln w="25400">
                    <a:solidFill>
                      <a:schemeClr val="bg1"/>
                    </a:solidFill>
                  </a:ln>
                  <a:solidFill>
                    <a:srgbClr val="FF392A">
                      <a:alpha val="73000"/>
                    </a:srgbClr>
                  </a:solidFill>
                  <a:effectLst>
                    <a:outerShdw blurRad="63500" dir="5400000" algn="ctr" rotWithShape="0">
                      <a:schemeClr val="bg1"/>
                    </a:outerShdw>
                  </a:effectLst>
                  <a:latin typeface="HeadLineA" pitchFamily="2" charset="-127"/>
                  <a:ea typeface="HeadLineA" pitchFamily="2" charset="-127"/>
                  <a:cs typeface="Baloo Tamma" panose="03080902040302020200" pitchFamily="66" charset="0"/>
                </a:rPr>
                <a:t>ON</a:t>
              </a:r>
              <a:endParaRPr kumimoji="1" lang="ko-Kore-KR" altLang="en-US" sz="8800" dirty="0">
                <a:ln w="25400">
                  <a:solidFill>
                    <a:schemeClr val="bg1"/>
                  </a:solidFill>
                </a:ln>
                <a:solidFill>
                  <a:srgbClr val="FF392A">
                    <a:alpha val="73000"/>
                  </a:srgbClr>
                </a:solidFill>
                <a:effectLst>
                  <a:outerShdw blurRad="63500" dir="5400000" algn="ctr" rotWithShape="0">
                    <a:schemeClr val="bg1"/>
                  </a:outerShdw>
                </a:effectLst>
                <a:latin typeface="HeadLineA" pitchFamily="2" charset="-127"/>
                <a:ea typeface="HeadLineA" pitchFamily="2" charset="-127"/>
                <a:cs typeface="Baloo Tamma" panose="030809020403020202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846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600783" y="429047"/>
            <a:ext cx="2723823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개발 일정 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42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4F2A5-6082-0642-92E8-47AFD6843310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F27214-495B-3548-AF9D-6EE1BE24FDC4}"/>
              </a:ext>
            </a:extLst>
          </p:cNvPr>
          <p:cNvSpPr/>
          <p:nvPr/>
        </p:nvSpPr>
        <p:spPr>
          <a:xfrm>
            <a:off x="-18037" y="1"/>
            <a:ext cx="5945872" cy="685799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2A2274-DA92-F842-A8EB-2F6E33C6E00E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A91840-234D-7E4E-820D-EF9E8B9BA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420454"/>
            <a:ext cx="11950700" cy="50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03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658492" y="429047"/>
            <a:ext cx="2608407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초기 아키텍처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43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4F2A5-6082-0642-92E8-47AFD6843310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F27214-495B-3548-AF9D-6EE1BE24FDC4}"/>
              </a:ext>
            </a:extLst>
          </p:cNvPr>
          <p:cNvSpPr/>
          <p:nvPr/>
        </p:nvSpPr>
        <p:spPr>
          <a:xfrm>
            <a:off x="1841" y="1"/>
            <a:ext cx="5945872" cy="685799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2A2274-DA92-F842-A8EB-2F6E33C6E00E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D7A47-6668-0640-BBB0-B635CA6F7F8B}"/>
              </a:ext>
            </a:extLst>
          </p:cNvPr>
          <p:cNvSpPr txBox="1"/>
          <p:nvPr/>
        </p:nvSpPr>
        <p:spPr>
          <a:xfrm>
            <a:off x="5150926" y="129964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Client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22AA5C-DE35-EC44-A7B7-500E75D66181}"/>
              </a:ext>
            </a:extLst>
          </p:cNvPr>
          <p:cNvSpPr/>
          <p:nvPr/>
        </p:nvSpPr>
        <p:spPr>
          <a:xfrm>
            <a:off x="765544" y="1760270"/>
            <a:ext cx="10878145" cy="4559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5C88776-731E-8445-836F-7A669C173CC6}"/>
              </a:ext>
            </a:extLst>
          </p:cNvPr>
          <p:cNvSpPr/>
          <p:nvPr/>
        </p:nvSpPr>
        <p:spPr>
          <a:xfrm>
            <a:off x="5129228" y="2040759"/>
            <a:ext cx="2005691" cy="11695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764A8F-CA3F-3D4C-B31E-6EAA9D35C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4" b="18580" l="43034" r="54311">
                        <a14:foregroundMark x1="50945" y1="17570" x2="50945" y2="17570"/>
                        <a14:foregroundMark x1="47269" y1="17944" x2="47269" y2="17944"/>
                      </a14:backgroundRemoval>
                    </a14:imgEffect>
                  </a14:imgLayer>
                </a14:imgProps>
              </a:ext>
            </a:extLst>
          </a:blip>
          <a:srcRect l="41624" t="-2317" r="44279" b="79355"/>
          <a:stretch/>
        </p:blipFill>
        <p:spPr>
          <a:xfrm>
            <a:off x="5672655" y="892442"/>
            <a:ext cx="1278512" cy="1169582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05F1DB5-B101-394C-B489-7750E9D5368E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2858487" y="3210340"/>
            <a:ext cx="3273587" cy="640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0F066A5-2D11-0841-A1EB-8F01BC775A7D}"/>
              </a:ext>
            </a:extLst>
          </p:cNvPr>
          <p:cNvSpPr/>
          <p:nvPr/>
        </p:nvSpPr>
        <p:spPr>
          <a:xfrm>
            <a:off x="1855641" y="3851093"/>
            <a:ext cx="2005691" cy="137890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E40884F-C33A-A04B-9BE4-0288F8389A3F}"/>
              </a:ext>
            </a:extLst>
          </p:cNvPr>
          <p:cNvCxnSpPr>
            <a:cxnSpLocks/>
          </p:cNvCxnSpPr>
          <p:nvPr/>
        </p:nvCxnSpPr>
        <p:spPr>
          <a:xfrm flipH="1">
            <a:off x="2858486" y="5192686"/>
            <a:ext cx="1" cy="4373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0348510-F036-484C-8E20-7289928585D9}"/>
              </a:ext>
            </a:extLst>
          </p:cNvPr>
          <p:cNvSpPr/>
          <p:nvPr/>
        </p:nvSpPr>
        <p:spPr>
          <a:xfrm>
            <a:off x="8285827" y="2040758"/>
            <a:ext cx="1597493" cy="11695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4C623B1A-F04A-DF46-8C40-B6294A48E5BC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7134919" y="2625549"/>
            <a:ext cx="11509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4ABD72-4DD8-E046-95A0-19E3D8385405}"/>
              </a:ext>
            </a:extLst>
          </p:cNvPr>
          <p:cNvSpPr txBox="1"/>
          <p:nvPr/>
        </p:nvSpPr>
        <p:spPr>
          <a:xfrm>
            <a:off x="1766039" y="3901065"/>
            <a:ext cx="2184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Room management Service</a:t>
            </a:r>
            <a:endParaRPr kumimoji="1" lang="ko-Kore-KR" altLang="en-US" sz="1400" dirty="0"/>
          </a:p>
        </p:txBody>
      </p:sp>
      <p:pic>
        <p:nvPicPr>
          <p:cNvPr id="1034" name="Picture 10" descr="React Developers Guide - Cloud CMS">
            <a:extLst>
              <a:ext uri="{FF2B5EF4-FFF2-40B4-BE49-F238E27FC236}">
                <a16:creationId xmlns:a16="http://schemas.microsoft.com/office/drawing/2014/main" id="{43E299B7-53C0-284E-86A8-44754ADB7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052" y="2090824"/>
            <a:ext cx="1131805" cy="113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4FA2E8-9DF9-A049-A538-A02EFEC3D760}"/>
              </a:ext>
            </a:extLst>
          </p:cNvPr>
          <p:cNvSpPr txBox="1"/>
          <p:nvPr/>
        </p:nvSpPr>
        <p:spPr>
          <a:xfrm>
            <a:off x="1592565" y="212024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개발환경</a:t>
            </a:r>
            <a:endParaRPr kumimoji="1" lang="en-US" altLang="ko-Kore-KR" sz="1400" dirty="0"/>
          </a:p>
        </p:txBody>
      </p:sp>
      <p:pic>
        <p:nvPicPr>
          <p:cNvPr id="1036" name="Picture 12" descr="Docker Swarm을 이용한 쉽고 빠른 분산 서버 관리">
            <a:extLst>
              <a:ext uri="{FF2B5EF4-FFF2-40B4-BE49-F238E27FC236}">
                <a16:creationId xmlns:a16="http://schemas.microsoft.com/office/drawing/2014/main" id="{65AF570F-11E7-BE4F-B297-FB5627D3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65" y="2247302"/>
            <a:ext cx="1263849" cy="124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CA2D779-0510-614A-AF94-BB542BCF596D}"/>
              </a:ext>
            </a:extLst>
          </p:cNvPr>
          <p:cNvGrpSpPr/>
          <p:nvPr/>
        </p:nvGrpSpPr>
        <p:grpSpPr>
          <a:xfrm>
            <a:off x="3993313" y="3851093"/>
            <a:ext cx="2005691" cy="1778914"/>
            <a:chOff x="5129227" y="3647661"/>
            <a:chExt cx="2005691" cy="1778914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E43726E8-9650-F14C-90DE-8C97672FFDEC}"/>
                </a:ext>
              </a:extLst>
            </p:cNvPr>
            <p:cNvSpPr/>
            <p:nvPr/>
          </p:nvSpPr>
          <p:spPr>
            <a:xfrm>
              <a:off x="5129227" y="3647661"/>
              <a:ext cx="2005691" cy="13789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DFDC2673-A19C-804C-A2F7-77DDEE77E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072" y="4989254"/>
              <a:ext cx="1" cy="4373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4" descr="Spring Boot #6] 스프링 부트 내장 웹 서버 톰캣(tomcat) 설정">
              <a:extLst>
                <a:ext uri="{FF2B5EF4-FFF2-40B4-BE49-F238E27FC236}">
                  <a16:creationId xmlns:a16="http://schemas.microsoft.com/office/drawing/2014/main" id="{66DED1F1-0C17-F045-AC2F-ADE977F88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825" y="4020586"/>
              <a:ext cx="817551" cy="81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Docker 에 대해서 알아보자.">
              <a:extLst>
                <a:ext uri="{FF2B5EF4-FFF2-40B4-BE49-F238E27FC236}">
                  <a16:creationId xmlns:a16="http://schemas.microsoft.com/office/drawing/2014/main" id="{B086F480-DF03-554C-BA03-D8AA80C34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820" y="4429361"/>
              <a:ext cx="639256" cy="57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7503E41-32CD-0F4D-9F4A-9A17DC333B13}"/>
              </a:ext>
            </a:extLst>
          </p:cNvPr>
          <p:cNvSpPr txBox="1"/>
          <p:nvPr/>
        </p:nvSpPr>
        <p:spPr>
          <a:xfrm>
            <a:off x="4463744" y="3901065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User Service</a:t>
            </a:r>
            <a:endParaRPr kumimoji="1" lang="ko-Kore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B324C5-B018-6A4F-8C38-D9A3C873E5F2}"/>
              </a:ext>
            </a:extLst>
          </p:cNvPr>
          <p:cNvSpPr txBox="1"/>
          <p:nvPr/>
        </p:nvSpPr>
        <p:spPr>
          <a:xfrm>
            <a:off x="2407634" y="2599104"/>
            <a:ext cx="12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Docker Swarm</a:t>
            </a:r>
          </a:p>
          <a:p>
            <a:r>
              <a:rPr kumimoji="1" lang="en-US" altLang="ko-Kore-KR" sz="1200" dirty="0"/>
              <a:t>Ingress Network</a:t>
            </a:r>
            <a:endParaRPr kumimoji="1" lang="ko-Kore-KR" altLang="en-US" sz="12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10E4391-E1DC-A946-92F3-1537CB709CF1}"/>
              </a:ext>
            </a:extLst>
          </p:cNvPr>
          <p:cNvGrpSpPr/>
          <p:nvPr/>
        </p:nvGrpSpPr>
        <p:grpSpPr>
          <a:xfrm>
            <a:off x="6264053" y="3851093"/>
            <a:ext cx="2005691" cy="1778914"/>
            <a:chOff x="5129227" y="3647661"/>
            <a:chExt cx="2005691" cy="1778914"/>
          </a:xfrm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894B8D2-23C8-4E4E-80EE-4BBF79FAB717}"/>
                </a:ext>
              </a:extLst>
            </p:cNvPr>
            <p:cNvSpPr/>
            <p:nvPr/>
          </p:nvSpPr>
          <p:spPr>
            <a:xfrm>
              <a:off x="5129227" y="3647661"/>
              <a:ext cx="2005691" cy="13789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0C9F6B32-F796-7E4E-876F-A31EEDB46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072" y="4989254"/>
              <a:ext cx="1" cy="4373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7" name="Picture 4" descr="Spring Boot #6] 스프링 부트 내장 웹 서버 톰캣(tomcat) 설정">
              <a:extLst>
                <a:ext uri="{FF2B5EF4-FFF2-40B4-BE49-F238E27FC236}">
                  <a16:creationId xmlns:a16="http://schemas.microsoft.com/office/drawing/2014/main" id="{C4C87B3C-CF6D-1945-9870-AFDA46E21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825" y="4020586"/>
              <a:ext cx="817551" cy="81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" descr="Docker 에 대해서 알아보자.">
              <a:extLst>
                <a:ext uri="{FF2B5EF4-FFF2-40B4-BE49-F238E27FC236}">
                  <a16:creationId xmlns:a16="http://schemas.microsoft.com/office/drawing/2014/main" id="{8F408EAA-BF6E-5E49-9742-ED74139EA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820" y="4429361"/>
              <a:ext cx="639256" cy="57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42E601D-EAD2-494A-8426-7346AF9BC924}"/>
              </a:ext>
            </a:extLst>
          </p:cNvPr>
          <p:cNvSpPr txBox="1"/>
          <p:nvPr/>
        </p:nvSpPr>
        <p:spPr>
          <a:xfrm>
            <a:off x="6717859" y="3901065"/>
            <a:ext cx="1104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/>
              <a:t>Todo</a:t>
            </a:r>
            <a:r>
              <a:rPr kumimoji="1" lang="en-US" altLang="ko-Kore-KR" sz="1400" dirty="0"/>
              <a:t> Service</a:t>
            </a:r>
            <a:endParaRPr kumimoji="1" lang="ko-Kore-KR" altLang="en-US" sz="14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3B1E8CD-5CD0-D244-A30C-269B212011A1}"/>
              </a:ext>
            </a:extLst>
          </p:cNvPr>
          <p:cNvGrpSpPr/>
          <p:nvPr/>
        </p:nvGrpSpPr>
        <p:grpSpPr>
          <a:xfrm>
            <a:off x="8401725" y="3851093"/>
            <a:ext cx="2005691" cy="1778914"/>
            <a:chOff x="5129227" y="3647661"/>
            <a:chExt cx="2005691" cy="1778914"/>
          </a:xfrm>
        </p:grpSpPr>
        <p:sp>
          <p:nvSpPr>
            <p:cNvPr id="71" name="모서리가 둥근 직사각형 70">
              <a:extLst>
                <a:ext uri="{FF2B5EF4-FFF2-40B4-BE49-F238E27FC236}">
                  <a16:creationId xmlns:a16="http://schemas.microsoft.com/office/drawing/2014/main" id="{DEB840EC-006A-4F45-B9BC-ACBAD96FC906}"/>
                </a:ext>
              </a:extLst>
            </p:cNvPr>
            <p:cNvSpPr/>
            <p:nvPr/>
          </p:nvSpPr>
          <p:spPr>
            <a:xfrm>
              <a:off x="5129227" y="3647661"/>
              <a:ext cx="2005691" cy="13789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4D1E6C96-55B9-D043-BF8D-ED92EA58F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072" y="4989254"/>
              <a:ext cx="1" cy="4373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4" name="Picture 4" descr="Spring Boot #6] 스프링 부트 내장 웹 서버 톰캣(tomcat) 설정">
              <a:extLst>
                <a:ext uri="{FF2B5EF4-FFF2-40B4-BE49-F238E27FC236}">
                  <a16:creationId xmlns:a16="http://schemas.microsoft.com/office/drawing/2014/main" id="{E0DC7B6B-2E75-E943-ACA1-04018340D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825" y="4020586"/>
              <a:ext cx="817551" cy="81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6" descr="Docker 에 대해서 알아보자.">
              <a:extLst>
                <a:ext uri="{FF2B5EF4-FFF2-40B4-BE49-F238E27FC236}">
                  <a16:creationId xmlns:a16="http://schemas.microsoft.com/office/drawing/2014/main" id="{FB663AFA-0EF0-4E4A-9A58-4BBD19489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820" y="4429361"/>
              <a:ext cx="639256" cy="57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1D3C3A0-5383-A541-A6C5-3E99D1606844}"/>
              </a:ext>
            </a:extLst>
          </p:cNvPr>
          <p:cNvSpPr txBox="1"/>
          <p:nvPr/>
        </p:nvSpPr>
        <p:spPr>
          <a:xfrm>
            <a:off x="8805656" y="3901065"/>
            <a:ext cx="1128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Point Service</a:t>
            </a:r>
            <a:endParaRPr kumimoji="1" lang="ko-Kore-KR" altLang="en-US" sz="1400" dirty="0"/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47991933-FDB2-AB4B-A30F-9D55868A6B0E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4996159" y="3212243"/>
            <a:ext cx="1109726" cy="638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79C54AF8-4C39-D840-A73D-52A7960D2BD1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070974" y="3211889"/>
            <a:ext cx="1195925" cy="6392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881AF353-22E9-B248-B3BC-F32B47A1F751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6085833" y="3214664"/>
            <a:ext cx="3318738" cy="636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Picture 6" descr="Redis] 기본 데이터 타입 정리">
            <a:extLst>
              <a:ext uri="{FF2B5EF4-FFF2-40B4-BE49-F238E27FC236}">
                <a16:creationId xmlns:a16="http://schemas.microsoft.com/office/drawing/2014/main" id="{6A798F9F-D36A-0E49-9857-3E00DA8B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106" y="5625404"/>
            <a:ext cx="1269606" cy="42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xpress와 미들웨어">
            <a:extLst>
              <a:ext uri="{FF2B5EF4-FFF2-40B4-BE49-F238E27FC236}">
                <a16:creationId xmlns:a16="http://schemas.microsoft.com/office/drawing/2014/main" id="{44109AC8-CDED-224C-B2AF-82325F302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22" y="4215886"/>
            <a:ext cx="1410470" cy="77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ker 에 대해서 알아보자.">
            <a:extLst>
              <a:ext uri="{FF2B5EF4-FFF2-40B4-BE49-F238E27FC236}">
                <a16:creationId xmlns:a16="http://schemas.microsoft.com/office/drawing/2014/main" id="{61FFA32C-3A74-5F48-9E70-B2D3B236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72" y="4632793"/>
            <a:ext cx="639256" cy="57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Ubuntu에 Nginx 설치하고 실행 해보기(feat. Docker)">
            <a:extLst>
              <a:ext uri="{FF2B5EF4-FFF2-40B4-BE49-F238E27FC236}">
                <a16:creationId xmlns:a16="http://schemas.microsoft.com/office/drawing/2014/main" id="{3C283E37-4E39-CE42-A50D-E832CFD0E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t="19347" r="29145" b="19138"/>
          <a:stretch/>
        </p:blipFill>
        <p:spPr bwMode="auto">
          <a:xfrm>
            <a:off x="5703981" y="2257239"/>
            <a:ext cx="809799" cy="80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4803A90-FBCC-F741-AE0E-6CEF1C2B994C}"/>
              </a:ext>
            </a:extLst>
          </p:cNvPr>
          <p:cNvSpPr txBox="1"/>
          <p:nvPr/>
        </p:nvSpPr>
        <p:spPr>
          <a:xfrm>
            <a:off x="5271459" y="2090273"/>
            <a:ext cx="1201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Reverse Proxy</a:t>
            </a:r>
            <a:endParaRPr kumimoji="1" lang="ko-Kore-KR" altLang="en-US" sz="1400" dirty="0"/>
          </a:p>
        </p:txBody>
      </p:sp>
      <p:pic>
        <p:nvPicPr>
          <p:cNvPr id="91" name="Picture 6" descr="Docker 에 대해서 알아보자.">
            <a:extLst>
              <a:ext uri="{FF2B5EF4-FFF2-40B4-BE49-F238E27FC236}">
                <a16:creationId xmlns:a16="http://schemas.microsoft.com/office/drawing/2014/main" id="{063D149F-952C-4548-AC8F-8AD467ECA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391" y="2590538"/>
            <a:ext cx="639256" cy="57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래빗소프트">
            <a:extLst>
              <a:ext uri="{FF2B5EF4-FFF2-40B4-BE49-F238E27FC236}">
                <a16:creationId xmlns:a16="http://schemas.microsoft.com/office/drawing/2014/main" id="{39492200-B417-F24C-A5EA-E7CC6C621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29" y="5558357"/>
            <a:ext cx="886884" cy="6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래빗소프트">
            <a:extLst>
              <a:ext uri="{FF2B5EF4-FFF2-40B4-BE49-F238E27FC236}">
                <a16:creationId xmlns:a16="http://schemas.microsoft.com/office/drawing/2014/main" id="{7A2C9B4F-2654-9C44-B0DC-8286D64E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984" y="5531547"/>
            <a:ext cx="886884" cy="6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래빗소프트">
            <a:extLst>
              <a:ext uri="{FF2B5EF4-FFF2-40B4-BE49-F238E27FC236}">
                <a16:creationId xmlns:a16="http://schemas.microsoft.com/office/drawing/2014/main" id="{6A938DCE-76E5-414D-8E8E-18EBFC486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762" y="5548092"/>
            <a:ext cx="886884" cy="6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314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658492" y="429047"/>
            <a:ext cx="2608407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초기 아키텍처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44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4F2A5-6082-0642-92E8-47AFD6843310}"/>
              </a:ext>
            </a:extLst>
          </p:cNvPr>
          <p:cNvSpPr txBox="1"/>
          <p:nvPr/>
        </p:nvSpPr>
        <p:spPr>
          <a:xfrm>
            <a:off x="10761913" y="181294"/>
            <a:ext cx="128592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  <a:r>
              <a:rPr lang="ko-KR" altLang="en-US" sz="163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고려사항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F27214-495B-3548-AF9D-6EE1BE24FDC4}"/>
              </a:ext>
            </a:extLst>
          </p:cNvPr>
          <p:cNvSpPr/>
          <p:nvPr/>
        </p:nvSpPr>
        <p:spPr>
          <a:xfrm>
            <a:off x="1841" y="1"/>
            <a:ext cx="5945872" cy="685799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2A2274-DA92-F842-A8EB-2F6E33C6E00E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D7A47-6668-0640-BBB0-B635CA6F7F8B}"/>
              </a:ext>
            </a:extLst>
          </p:cNvPr>
          <p:cNvSpPr txBox="1"/>
          <p:nvPr/>
        </p:nvSpPr>
        <p:spPr>
          <a:xfrm>
            <a:off x="5150926" y="129964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Client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22AA5C-DE35-EC44-A7B7-500E75D66181}"/>
              </a:ext>
            </a:extLst>
          </p:cNvPr>
          <p:cNvSpPr/>
          <p:nvPr/>
        </p:nvSpPr>
        <p:spPr>
          <a:xfrm>
            <a:off x="765544" y="1760270"/>
            <a:ext cx="10878145" cy="4559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5C88776-731E-8445-836F-7A669C173CC6}"/>
              </a:ext>
            </a:extLst>
          </p:cNvPr>
          <p:cNvSpPr/>
          <p:nvPr/>
        </p:nvSpPr>
        <p:spPr>
          <a:xfrm>
            <a:off x="5129228" y="2040759"/>
            <a:ext cx="2005691" cy="11695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764A8F-CA3F-3D4C-B31E-6EAA9D35C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4" b="18580" l="43034" r="54311">
                        <a14:foregroundMark x1="50945" y1="17570" x2="50945" y2="17570"/>
                        <a14:foregroundMark x1="47269" y1="17944" x2="47269" y2="17944"/>
                      </a14:backgroundRemoval>
                    </a14:imgEffect>
                  </a14:imgLayer>
                </a14:imgProps>
              </a:ext>
            </a:extLst>
          </a:blip>
          <a:srcRect l="41624" t="-2317" r="44279" b="79355"/>
          <a:stretch/>
        </p:blipFill>
        <p:spPr>
          <a:xfrm>
            <a:off x="5672655" y="892442"/>
            <a:ext cx="1278512" cy="1169582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05F1DB5-B101-394C-B489-7750E9D5368E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2858487" y="3210340"/>
            <a:ext cx="3273587" cy="640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0F066A5-2D11-0841-A1EB-8F01BC775A7D}"/>
              </a:ext>
            </a:extLst>
          </p:cNvPr>
          <p:cNvSpPr/>
          <p:nvPr/>
        </p:nvSpPr>
        <p:spPr>
          <a:xfrm>
            <a:off x="1855641" y="3851093"/>
            <a:ext cx="2005691" cy="137890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E40884F-C33A-A04B-9BE4-0288F8389A3F}"/>
              </a:ext>
            </a:extLst>
          </p:cNvPr>
          <p:cNvCxnSpPr>
            <a:cxnSpLocks/>
          </p:cNvCxnSpPr>
          <p:nvPr/>
        </p:nvCxnSpPr>
        <p:spPr>
          <a:xfrm flipH="1">
            <a:off x="2858486" y="5192686"/>
            <a:ext cx="1" cy="4373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0348510-F036-484C-8E20-7289928585D9}"/>
              </a:ext>
            </a:extLst>
          </p:cNvPr>
          <p:cNvSpPr/>
          <p:nvPr/>
        </p:nvSpPr>
        <p:spPr>
          <a:xfrm>
            <a:off x="8285827" y="2040758"/>
            <a:ext cx="1597493" cy="11695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4C623B1A-F04A-DF46-8C40-B6294A48E5BC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7134919" y="2625549"/>
            <a:ext cx="11509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4" name="Picture 10" descr="React Developers Guide - Cloud CMS">
            <a:extLst>
              <a:ext uri="{FF2B5EF4-FFF2-40B4-BE49-F238E27FC236}">
                <a16:creationId xmlns:a16="http://schemas.microsoft.com/office/drawing/2014/main" id="{43E299B7-53C0-284E-86A8-44754ADB7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052" y="2090824"/>
            <a:ext cx="1131805" cy="113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CA2D779-0510-614A-AF94-BB542BCF596D}"/>
              </a:ext>
            </a:extLst>
          </p:cNvPr>
          <p:cNvGrpSpPr/>
          <p:nvPr/>
        </p:nvGrpSpPr>
        <p:grpSpPr>
          <a:xfrm>
            <a:off x="3993313" y="3851093"/>
            <a:ext cx="2005691" cy="1778914"/>
            <a:chOff x="5129227" y="3647661"/>
            <a:chExt cx="2005691" cy="1778914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E43726E8-9650-F14C-90DE-8C97672FFDEC}"/>
                </a:ext>
              </a:extLst>
            </p:cNvPr>
            <p:cNvSpPr/>
            <p:nvPr/>
          </p:nvSpPr>
          <p:spPr>
            <a:xfrm>
              <a:off x="5129227" y="3647661"/>
              <a:ext cx="2005691" cy="13789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DFDC2673-A19C-804C-A2F7-77DDEE77E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072" y="4989254"/>
              <a:ext cx="1" cy="4373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4" descr="Spring Boot #6] 스프링 부트 내장 웹 서버 톰캣(tomcat) 설정">
              <a:extLst>
                <a:ext uri="{FF2B5EF4-FFF2-40B4-BE49-F238E27FC236}">
                  <a16:creationId xmlns:a16="http://schemas.microsoft.com/office/drawing/2014/main" id="{66DED1F1-0C17-F045-AC2F-ADE977F88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825" y="4020586"/>
              <a:ext cx="817551" cy="81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Docker 에 대해서 알아보자.">
              <a:extLst>
                <a:ext uri="{FF2B5EF4-FFF2-40B4-BE49-F238E27FC236}">
                  <a16:creationId xmlns:a16="http://schemas.microsoft.com/office/drawing/2014/main" id="{B086F480-DF03-554C-BA03-D8AA80C34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820" y="4429361"/>
              <a:ext cx="639256" cy="57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10E4391-E1DC-A946-92F3-1537CB709CF1}"/>
              </a:ext>
            </a:extLst>
          </p:cNvPr>
          <p:cNvGrpSpPr/>
          <p:nvPr/>
        </p:nvGrpSpPr>
        <p:grpSpPr>
          <a:xfrm>
            <a:off x="6264053" y="3851093"/>
            <a:ext cx="2005691" cy="1778914"/>
            <a:chOff x="5129227" y="3647661"/>
            <a:chExt cx="2005691" cy="1778914"/>
          </a:xfrm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B894B8D2-23C8-4E4E-80EE-4BBF79FAB717}"/>
                </a:ext>
              </a:extLst>
            </p:cNvPr>
            <p:cNvSpPr/>
            <p:nvPr/>
          </p:nvSpPr>
          <p:spPr>
            <a:xfrm>
              <a:off x="5129227" y="3647661"/>
              <a:ext cx="2005691" cy="13789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0C9F6B32-F796-7E4E-876F-A31EEDB46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072" y="4989254"/>
              <a:ext cx="1" cy="4373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7" name="Picture 4" descr="Spring Boot #6] 스프링 부트 내장 웹 서버 톰캣(tomcat) 설정">
              <a:extLst>
                <a:ext uri="{FF2B5EF4-FFF2-40B4-BE49-F238E27FC236}">
                  <a16:creationId xmlns:a16="http://schemas.microsoft.com/office/drawing/2014/main" id="{C4C87B3C-CF6D-1945-9870-AFDA46E21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825" y="4020586"/>
              <a:ext cx="817551" cy="81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" descr="Docker 에 대해서 알아보자.">
              <a:extLst>
                <a:ext uri="{FF2B5EF4-FFF2-40B4-BE49-F238E27FC236}">
                  <a16:creationId xmlns:a16="http://schemas.microsoft.com/office/drawing/2014/main" id="{8F408EAA-BF6E-5E49-9742-ED74139EA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820" y="4429361"/>
              <a:ext cx="639256" cy="57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3B1E8CD-5CD0-D244-A30C-269B212011A1}"/>
              </a:ext>
            </a:extLst>
          </p:cNvPr>
          <p:cNvGrpSpPr/>
          <p:nvPr/>
        </p:nvGrpSpPr>
        <p:grpSpPr>
          <a:xfrm>
            <a:off x="8401725" y="3851093"/>
            <a:ext cx="2005691" cy="1778914"/>
            <a:chOff x="5129227" y="3647661"/>
            <a:chExt cx="2005691" cy="1778914"/>
          </a:xfrm>
        </p:grpSpPr>
        <p:sp>
          <p:nvSpPr>
            <p:cNvPr id="71" name="모서리가 둥근 직사각형 70">
              <a:extLst>
                <a:ext uri="{FF2B5EF4-FFF2-40B4-BE49-F238E27FC236}">
                  <a16:creationId xmlns:a16="http://schemas.microsoft.com/office/drawing/2014/main" id="{DEB840EC-006A-4F45-B9BC-ACBAD96FC906}"/>
                </a:ext>
              </a:extLst>
            </p:cNvPr>
            <p:cNvSpPr/>
            <p:nvPr/>
          </p:nvSpPr>
          <p:spPr>
            <a:xfrm>
              <a:off x="5129227" y="3647661"/>
              <a:ext cx="2005691" cy="13789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4D1E6C96-55B9-D043-BF8D-ED92EA58F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072" y="4989254"/>
              <a:ext cx="1" cy="4373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4" name="Picture 4" descr="Spring Boot #6] 스프링 부트 내장 웹 서버 톰캣(tomcat) 설정">
              <a:extLst>
                <a:ext uri="{FF2B5EF4-FFF2-40B4-BE49-F238E27FC236}">
                  <a16:creationId xmlns:a16="http://schemas.microsoft.com/office/drawing/2014/main" id="{E0DC7B6B-2E75-E943-ACA1-04018340D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825" y="4020586"/>
              <a:ext cx="817551" cy="81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6" descr="Docker 에 대해서 알아보자.">
              <a:extLst>
                <a:ext uri="{FF2B5EF4-FFF2-40B4-BE49-F238E27FC236}">
                  <a16:creationId xmlns:a16="http://schemas.microsoft.com/office/drawing/2014/main" id="{FB663AFA-0EF0-4E4A-9A58-4BBD19489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820" y="4429361"/>
              <a:ext cx="639256" cy="57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47991933-FDB2-AB4B-A30F-9D55868A6B0E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4996159" y="3212243"/>
            <a:ext cx="1109726" cy="638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79C54AF8-4C39-D840-A73D-52A7960D2BD1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070974" y="3211889"/>
            <a:ext cx="1195925" cy="6392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881AF353-22E9-B248-B3BC-F32B47A1F751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6085833" y="3214664"/>
            <a:ext cx="3318738" cy="636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Picture 6" descr="Redis] 기본 데이터 타입 정리">
            <a:extLst>
              <a:ext uri="{FF2B5EF4-FFF2-40B4-BE49-F238E27FC236}">
                <a16:creationId xmlns:a16="http://schemas.microsoft.com/office/drawing/2014/main" id="{6A798F9F-D36A-0E49-9857-3E00DA8B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106" y="5625404"/>
            <a:ext cx="1269606" cy="42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xpress와 미들웨어">
            <a:extLst>
              <a:ext uri="{FF2B5EF4-FFF2-40B4-BE49-F238E27FC236}">
                <a16:creationId xmlns:a16="http://schemas.microsoft.com/office/drawing/2014/main" id="{44109AC8-CDED-224C-B2AF-82325F302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22" y="4215886"/>
            <a:ext cx="1410470" cy="77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ker 에 대해서 알아보자.">
            <a:extLst>
              <a:ext uri="{FF2B5EF4-FFF2-40B4-BE49-F238E27FC236}">
                <a16:creationId xmlns:a16="http://schemas.microsoft.com/office/drawing/2014/main" id="{61FFA32C-3A74-5F48-9E70-B2D3B236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72" y="4632793"/>
            <a:ext cx="639256" cy="57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Ubuntu에 Nginx 설치하고 실행 해보기(feat. Docker)">
            <a:extLst>
              <a:ext uri="{FF2B5EF4-FFF2-40B4-BE49-F238E27FC236}">
                <a16:creationId xmlns:a16="http://schemas.microsoft.com/office/drawing/2014/main" id="{3C283E37-4E39-CE42-A50D-E832CFD0E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t="19347" r="29145" b="19138"/>
          <a:stretch/>
        </p:blipFill>
        <p:spPr bwMode="auto">
          <a:xfrm>
            <a:off x="5703981" y="2257239"/>
            <a:ext cx="809799" cy="80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4803A90-FBCC-F741-AE0E-6CEF1C2B994C}"/>
              </a:ext>
            </a:extLst>
          </p:cNvPr>
          <p:cNvSpPr txBox="1"/>
          <p:nvPr/>
        </p:nvSpPr>
        <p:spPr>
          <a:xfrm>
            <a:off x="5271459" y="2090273"/>
            <a:ext cx="1201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Reverse Proxy</a:t>
            </a:r>
            <a:endParaRPr kumimoji="1" lang="ko-Kore-KR" altLang="en-US" sz="1400" dirty="0"/>
          </a:p>
        </p:txBody>
      </p:sp>
      <p:pic>
        <p:nvPicPr>
          <p:cNvPr id="91" name="Picture 6" descr="Docker 에 대해서 알아보자.">
            <a:extLst>
              <a:ext uri="{FF2B5EF4-FFF2-40B4-BE49-F238E27FC236}">
                <a16:creationId xmlns:a16="http://schemas.microsoft.com/office/drawing/2014/main" id="{063D149F-952C-4548-AC8F-8AD467ECA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391" y="2590538"/>
            <a:ext cx="639256" cy="57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54D7480-B14B-5F43-9F41-07EF9F5BBAEE}"/>
              </a:ext>
            </a:extLst>
          </p:cNvPr>
          <p:cNvSpPr txBox="1"/>
          <p:nvPr/>
        </p:nvSpPr>
        <p:spPr>
          <a:xfrm>
            <a:off x="1592565" y="212024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운영환경</a:t>
            </a:r>
            <a:endParaRPr kumimoji="1" lang="en-US" altLang="ko-Kore-KR" sz="1400" dirty="0"/>
          </a:p>
        </p:txBody>
      </p:sp>
      <p:pic>
        <p:nvPicPr>
          <p:cNvPr id="53" name="Picture 2" descr="AWS에서 EKS를 사용해 쿠버네티스 클러스터 생성하기">
            <a:extLst>
              <a:ext uri="{FF2B5EF4-FFF2-40B4-BE49-F238E27FC236}">
                <a16:creationId xmlns:a16="http://schemas.microsoft.com/office/drawing/2014/main" id="{B8CC6D00-443D-3248-A183-358DF6122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4" y="2450967"/>
            <a:ext cx="2320538" cy="5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D440DEC-39D4-EC4E-9A53-8B6837B5D599}"/>
              </a:ext>
            </a:extLst>
          </p:cNvPr>
          <p:cNvSpPr txBox="1"/>
          <p:nvPr/>
        </p:nvSpPr>
        <p:spPr>
          <a:xfrm>
            <a:off x="1766039" y="3901065"/>
            <a:ext cx="2184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Room management Service</a:t>
            </a:r>
            <a:endParaRPr kumimoji="1" lang="ko-Kore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C8E476-C49D-D84B-9A2C-AE161D5B14F4}"/>
              </a:ext>
            </a:extLst>
          </p:cNvPr>
          <p:cNvSpPr txBox="1"/>
          <p:nvPr/>
        </p:nvSpPr>
        <p:spPr>
          <a:xfrm>
            <a:off x="4463744" y="3901065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User Service</a:t>
            </a:r>
            <a:endParaRPr kumimoji="1" lang="ko-Kore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482A9B-223C-1240-83CF-A7ED7609D5A1}"/>
              </a:ext>
            </a:extLst>
          </p:cNvPr>
          <p:cNvSpPr txBox="1"/>
          <p:nvPr/>
        </p:nvSpPr>
        <p:spPr>
          <a:xfrm>
            <a:off x="6717859" y="3901065"/>
            <a:ext cx="1104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/>
              <a:t>Todo</a:t>
            </a:r>
            <a:r>
              <a:rPr kumimoji="1" lang="en-US" altLang="ko-Kore-KR" sz="1400" dirty="0"/>
              <a:t> Service</a:t>
            </a:r>
            <a:endParaRPr kumimoji="1" lang="ko-Kore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BFB411-0025-C640-ADEC-079D16F79277}"/>
              </a:ext>
            </a:extLst>
          </p:cNvPr>
          <p:cNvSpPr txBox="1"/>
          <p:nvPr/>
        </p:nvSpPr>
        <p:spPr>
          <a:xfrm>
            <a:off x="8805656" y="3901065"/>
            <a:ext cx="1128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Point Service</a:t>
            </a:r>
            <a:endParaRPr kumimoji="1" lang="ko-Kore-KR" altLang="en-US" sz="1400" dirty="0"/>
          </a:p>
        </p:txBody>
      </p:sp>
      <p:pic>
        <p:nvPicPr>
          <p:cNvPr id="51" name="Picture 2" descr="래빗소프트">
            <a:extLst>
              <a:ext uri="{FF2B5EF4-FFF2-40B4-BE49-F238E27FC236}">
                <a16:creationId xmlns:a16="http://schemas.microsoft.com/office/drawing/2014/main" id="{66A94434-A99D-6D40-884B-DBD4267D1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29" y="5558357"/>
            <a:ext cx="886884" cy="6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래빗소프트">
            <a:extLst>
              <a:ext uri="{FF2B5EF4-FFF2-40B4-BE49-F238E27FC236}">
                <a16:creationId xmlns:a16="http://schemas.microsoft.com/office/drawing/2014/main" id="{1EEF86A2-D24E-324F-919A-7643DC58E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984" y="5531547"/>
            <a:ext cx="886884" cy="6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래빗소프트">
            <a:extLst>
              <a:ext uri="{FF2B5EF4-FFF2-40B4-BE49-F238E27FC236}">
                <a16:creationId xmlns:a16="http://schemas.microsoft.com/office/drawing/2014/main" id="{A568B973-A188-0348-AF60-D032F6C5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762" y="5548092"/>
            <a:ext cx="886884" cy="6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004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A5ABFA-0B2B-4F97-8B93-B5CD4C06B7DB}"/>
              </a:ext>
            </a:extLst>
          </p:cNvPr>
          <p:cNvSpPr/>
          <p:nvPr/>
        </p:nvSpPr>
        <p:spPr>
          <a:xfrm>
            <a:off x="1" y="-237519"/>
            <a:ext cx="12191999" cy="9144480"/>
          </a:xfrm>
          <a:prstGeom prst="rect">
            <a:avLst/>
          </a:prstGeom>
          <a:solidFill>
            <a:srgbClr val="E96C4E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53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90ACB5-0F7E-47AA-A362-326867C1D0D5}"/>
              </a:ext>
            </a:extLst>
          </p:cNvPr>
          <p:cNvSpPr/>
          <p:nvPr/>
        </p:nvSpPr>
        <p:spPr>
          <a:xfrm>
            <a:off x="-1" y="7789796"/>
            <a:ext cx="12192001" cy="211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B1DAF-357D-EB48-BE30-C70062D01328}"/>
              </a:ext>
            </a:extLst>
          </p:cNvPr>
          <p:cNvSpPr txBox="1"/>
          <p:nvPr/>
        </p:nvSpPr>
        <p:spPr>
          <a:xfrm>
            <a:off x="1432647" y="2687297"/>
            <a:ext cx="6529352" cy="2926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983">
                <a:solidFill>
                  <a:srgbClr val="ED0009"/>
                </a:solidFill>
                <a:latin typeface="Baloo Paaji" panose="03080902040302020200" pitchFamily="66" charset="0"/>
                <a:cs typeface="Baloo Paaji" panose="03080902040302020200" pitchFamily="66" charset="0"/>
              </a:rPr>
              <a:t>Q&amp;A</a:t>
            </a:r>
          </a:p>
          <a:p>
            <a:r>
              <a:rPr kumimoji="1" lang="en-US" altLang="ko-Kore-KR" sz="10433">
                <a:solidFill>
                  <a:schemeClr val="bg1"/>
                </a:solidFill>
                <a:latin typeface="Baloo Paaji" panose="03080902040302020200" pitchFamily="66" charset="0"/>
                <a:cs typeface="Baloo Paaji" panose="03080902040302020200" pitchFamily="66" charset="0"/>
              </a:rPr>
              <a:t>Thank you</a:t>
            </a:r>
            <a:endParaRPr kumimoji="1" lang="ko-Kore-KR" altLang="en-US" sz="10433">
              <a:solidFill>
                <a:schemeClr val="bg1"/>
              </a:solidFill>
              <a:latin typeface="Baloo Paaji" panose="03080902040302020200" pitchFamily="66" charset="0"/>
              <a:cs typeface="Baloo Paaji" panose="030809020403020202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82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사람 일러스트] PPT 아이콘으로 유용한 갤러리를 소개합니다! : 네이버 블로그">
            <a:extLst>
              <a:ext uri="{FF2B5EF4-FFF2-40B4-BE49-F238E27FC236}">
                <a16:creationId xmlns:a16="http://schemas.microsoft.com/office/drawing/2014/main" id="{B4C0DA4E-A766-3445-B084-3CD61F964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3" t="2007" r="50000" b="54477"/>
          <a:stretch/>
        </p:blipFill>
        <p:spPr bwMode="auto">
          <a:xfrm>
            <a:off x="5000624" y="3486512"/>
            <a:ext cx="2366333" cy="35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03EFB-8F5D-9546-B970-54BC36A7910F}"/>
              </a:ext>
            </a:extLst>
          </p:cNvPr>
          <p:cNvSpPr/>
          <p:nvPr/>
        </p:nvSpPr>
        <p:spPr>
          <a:xfrm>
            <a:off x="-18038" y="1"/>
            <a:ext cx="12228075" cy="336743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7BB43E-28EB-4B09-B5C7-4D0020A35E50}"/>
              </a:ext>
            </a:extLst>
          </p:cNvPr>
          <p:cNvSpPr txBox="1"/>
          <p:nvPr/>
        </p:nvSpPr>
        <p:spPr>
          <a:xfrm>
            <a:off x="4158353" y="429047"/>
            <a:ext cx="3608681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문제점 발견 및 분석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5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2BEC9-CDE7-354C-B811-E058B8968C7E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2" name="모서리가 둥근 사각형 설명선[R] 1">
            <a:extLst>
              <a:ext uri="{FF2B5EF4-FFF2-40B4-BE49-F238E27FC236}">
                <a16:creationId xmlns:a16="http://schemas.microsoft.com/office/drawing/2014/main" id="{2CAD2410-757F-7C40-A289-470903E87B6F}"/>
              </a:ext>
            </a:extLst>
          </p:cNvPr>
          <p:cNvSpPr/>
          <p:nvPr/>
        </p:nvSpPr>
        <p:spPr>
          <a:xfrm>
            <a:off x="1182831" y="2409998"/>
            <a:ext cx="3817793" cy="778854"/>
          </a:xfrm>
          <a:prstGeom prst="wedgeRoundRectCallout">
            <a:avLst>
              <a:gd name="adj1" fmla="val 45609"/>
              <a:gd name="adj2" fmla="val 82679"/>
              <a:gd name="adj3" fmla="val 16667"/>
            </a:avLst>
          </a:prstGeom>
          <a:ln>
            <a:solidFill>
              <a:srgbClr val="FF939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시부터 시작해야지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kumimoji="1" lang="ko-Kore-KR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337A9-19B5-694C-AC3F-AD1F02B515A5}"/>
              </a:ext>
            </a:extLst>
          </p:cNvPr>
          <p:cNvSpPr txBox="1"/>
          <p:nvPr/>
        </p:nvSpPr>
        <p:spPr>
          <a:xfrm>
            <a:off x="6990599" y="6350995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대학생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혜지씨</a:t>
            </a:r>
            <a:endParaRPr kumimoji="1" lang="ko-Kore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E9EF1E-D1E0-704E-A435-739BE103DF39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52A948-CE98-C242-804C-ADF066F06AE8}"/>
              </a:ext>
            </a:extLst>
          </p:cNvPr>
          <p:cNvGrpSpPr/>
          <p:nvPr/>
        </p:nvGrpSpPr>
        <p:grpSpPr>
          <a:xfrm>
            <a:off x="1244548" y="1940444"/>
            <a:ext cx="1847179" cy="646331"/>
            <a:chOff x="548312" y="1502420"/>
            <a:chExt cx="1847179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8B4CE9-3C17-8343-88C3-59F187A4724A}"/>
                </a:ext>
              </a:extLst>
            </p:cNvPr>
            <p:cNvSpPr txBox="1"/>
            <p:nvPr/>
          </p:nvSpPr>
          <p:spPr>
            <a:xfrm>
              <a:off x="1200933" y="1502420"/>
              <a:ext cx="1194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현재</a:t>
              </a:r>
              <a:r>
                <a:rPr kumimoji="1" lang="ko-KR" altLang="en-US" sz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시간</a:t>
              </a:r>
              <a:r>
                <a:rPr kumimoji="1"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:</a:t>
              </a:r>
              <a:r>
                <a:rPr kumimoji="1" lang="ko-KR" altLang="en-US" sz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 </a:t>
              </a:r>
              <a:endPara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kumimoji="1" lang="en-US" altLang="ko-KR" sz="2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13</a:t>
              </a:r>
              <a:r>
                <a:rPr kumimoji="1" lang="ko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2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:</a:t>
              </a:r>
              <a:r>
                <a:rPr kumimoji="1" lang="ko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24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46</a:t>
              </a:r>
              <a:endParaRPr kumimoji="1" lang="ko-Kore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5122" name="Picture 2" descr="140000+ 시계 아이콘 HD 사진 무료 다운로드 - kr.lovepik.com">
              <a:extLst>
                <a:ext uri="{FF2B5EF4-FFF2-40B4-BE49-F238E27FC236}">
                  <a16:creationId xmlns:a16="http://schemas.microsoft.com/office/drawing/2014/main" id="{9D04C377-8FAE-5747-8DF5-605B008C95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5" t="10776" r="6141" b="11615"/>
            <a:stretch/>
          </p:blipFill>
          <p:spPr bwMode="auto">
            <a:xfrm>
              <a:off x="548312" y="1505080"/>
              <a:ext cx="652621" cy="612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B76D7B-005A-AF49-9D26-6DAF5DE743A1}"/>
              </a:ext>
            </a:extLst>
          </p:cNvPr>
          <p:cNvGrpSpPr/>
          <p:nvPr/>
        </p:nvGrpSpPr>
        <p:grpSpPr>
          <a:xfrm>
            <a:off x="340560" y="3375302"/>
            <a:ext cx="3817793" cy="1170334"/>
            <a:chOff x="340560" y="3375302"/>
            <a:chExt cx="3817793" cy="1170334"/>
          </a:xfrm>
        </p:grpSpPr>
        <p:sp>
          <p:nvSpPr>
            <p:cNvPr id="19" name="모서리가 둥근 사각형 설명선[R] 18">
              <a:extLst>
                <a:ext uri="{FF2B5EF4-FFF2-40B4-BE49-F238E27FC236}">
                  <a16:creationId xmlns:a16="http://schemas.microsoft.com/office/drawing/2014/main" id="{BA1A3B5C-26C6-764D-83FD-DBEC6D052EDA}"/>
                </a:ext>
              </a:extLst>
            </p:cNvPr>
            <p:cNvSpPr/>
            <p:nvPr/>
          </p:nvSpPr>
          <p:spPr>
            <a:xfrm>
              <a:off x="340560" y="3836005"/>
              <a:ext cx="3817793" cy="709631"/>
            </a:xfrm>
            <a:prstGeom prst="wedgeRoundRectCallout">
              <a:avLst>
                <a:gd name="adj1" fmla="val 43738"/>
                <a:gd name="adj2" fmla="val 76147"/>
                <a:gd name="adj3" fmla="val 16667"/>
              </a:avLst>
            </a:prstGeom>
            <a:ln>
              <a:solidFill>
                <a:srgbClr val="FF939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2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시 반부터 시작해야지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?</a:t>
              </a:r>
              <a:endPara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93C8A74-EBB9-3A46-B9EB-46897227FDCF}"/>
                </a:ext>
              </a:extLst>
            </p:cNvPr>
            <p:cNvGrpSpPr/>
            <p:nvPr/>
          </p:nvGrpSpPr>
          <p:grpSpPr>
            <a:xfrm>
              <a:off x="402277" y="3375302"/>
              <a:ext cx="1847179" cy="646331"/>
              <a:chOff x="548312" y="1502420"/>
              <a:chExt cx="1847179" cy="64633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616CB4-70E5-B147-8D1D-0386DA960315}"/>
                  </a:ext>
                </a:extLst>
              </p:cNvPr>
              <p:cNvSpPr txBox="1"/>
              <p:nvPr/>
            </p:nvSpPr>
            <p:spPr>
              <a:xfrm>
                <a:off x="1200933" y="1502420"/>
                <a:ext cx="1194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현재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시간</a:t>
                </a:r>
                <a:r>
                  <a:rPr kumimoji="1" lang="en-US" altLang="ko-KR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</a:t>
                </a:r>
                <a:endParaRPr kumimoji="1"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14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03</a:t>
                </a:r>
                <a:endParaRPr kumimoji="1" lang="ko-Kore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pic>
            <p:nvPicPr>
              <p:cNvPr id="30" name="Picture 2" descr="140000+ 시계 아이콘 HD 사진 무료 다운로드 - kr.lovepik.com">
                <a:extLst>
                  <a:ext uri="{FF2B5EF4-FFF2-40B4-BE49-F238E27FC236}">
                    <a16:creationId xmlns:a16="http://schemas.microsoft.com/office/drawing/2014/main" id="{1C73CC94-173C-8D45-AACA-EDB91D774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25" t="10776" r="6141" b="11615"/>
              <a:stretch/>
            </p:blipFill>
            <p:spPr bwMode="auto">
              <a:xfrm>
                <a:off x="548312" y="1505080"/>
                <a:ext cx="652621" cy="612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D9C507-155B-4E49-8825-739664026F25}"/>
              </a:ext>
            </a:extLst>
          </p:cNvPr>
          <p:cNvGrpSpPr/>
          <p:nvPr/>
        </p:nvGrpSpPr>
        <p:grpSpPr>
          <a:xfrm>
            <a:off x="402277" y="4785318"/>
            <a:ext cx="4598347" cy="1366238"/>
            <a:chOff x="402277" y="4785318"/>
            <a:chExt cx="4598347" cy="1366238"/>
          </a:xfrm>
        </p:grpSpPr>
        <p:sp>
          <p:nvSpPr>
            <p:cNvPr id="26" name="모서리가 둥근 사각형 설명선[R] 25">
              <a:extLst>
                <a:ext uri="{FF2B5EF4-FFF2-40B4-BE49-F238E27FC236}">
                  <a16:creationId xmlns:a16="http://schemas.microsoft.com/office/drawing/2014/main" id="{9B490497-DE4D-324C-A103-4C5C6194DBC3}"/>
                </a:ext>
              </a:extLst>
            </p:cNvPr>
            <p:cNvSpPr/>
            <p:nvPr/>
          </p:nvSpPr>
          <p:spPr>
            <a:xfrm>
              <a:off x="1182831" y="5220621"/>
              <a:ext cx="3817793" cy="930935"/>
            </a:xfrm>
            <a:prstGeom prst="wedgeRoundRectCallout">
              <a:avLst>
                <a:gd name="adj1" fmla="val 59081"/>
                <a:gd name="adj2" fmla="val 1652"/>
                <a:gd name="adj3" fmla="val 16667"/>
              </a:avLst>
            </a:prstGeom>
            <a:ln>
              <a:solidFill>
                <a:srgbClr val="FF939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2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시 반이 </a:t>
              </a:r>
              <a:r>
                <a:rPr kumimoji="1" lang="ko-KR" altLang="en-US" sz="1600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지났잖아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?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그렇다면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…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3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시부터 시작해야지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?</a:t>
              </a:r>
              <a:endPara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CF4CEF1-43A2-D446-A298-75EBFB7684CC}"/>
                </a:ext>
              </a:extLst>
            </p:cNvPr>
            <p:cNvGrpSpPr/>
            <p:nvPr/>
          </p:nvGrpSpPr>
          <p:grpSpPr>
            <a:xfrm>
              <a:off x="402277" y="4785318"/>
              <a:ext cx="1847179" cy="646331"/>
              <a:chOff x="548312" y="1502420"/>
              <a:chExt cx="1847179" cy="64633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366B4-A3CA-044D-9FD5-2E1C2F9382FF}"/>
                  </a:ext>
                </a:extLst>
              </p:cNvPr>
              <p:cNvSpPr txBox="1"/>
              <p:nvPr/>
            </p:nvSpPr>
            <p:spPr>
              <a:xfrm>
                <a:off x="1200933" y="1502420"/>
                <a:ext cx="1194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현재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시간</a:t>
                </a:r>
                <a:r>
                  <a:rPr kumimoji="1" lang="en-US" altLang="ko-KR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</a:t>
                </a:r>
                <a:endParaRPr kumimoji="1"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14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37</a:t>
                </a:r>
                <a:endParaRPr kumimoji="1" lang="ko-Kore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pic>
            <p:nvPicPr>
              <p:cNvPr id="35" name="Picture 2" descr="140000+ 시계 아이콘 HD 사진 무료 다운로드 - kr.lovepik.com">
                <a:extLst>
                  <a:ext uri="{FF2B5EF4-FFF2-40B4-BE49-F238E27FC236}">
                    <a16:creationId xmlns:a16="http://schemas.microsoft.com/office/drawing/2014/main" id="{F7522CB5-082C-AC40-863B-06EB913529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25" t="10776" r="6141" b="11615"/>
              <a:stretch/>
            </p:blipFill>
            <p:spPr bwMode="auto">
              <a:xfrm>
                <a:off x="548312" y="1505080"/>
                <a:ext cx="652621" cy="612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FFF4F9-827B-B84D-A9C8-A6F8145D7D32}"/>
              </a:ext>
            </a:extLst>
          </p:cNvPr>
          <p:cNvGrpSpPr/>
          <p:nvPr/>
        </p:nvGrpSpPr>
        <p:grpSpPr>
          <a:xfrm>
            <a:off x="6736000" y="1559121"/>
            <a:ext cx="3817793" cy="1927424"/>
            <a:chOff x="7191378" y="1980200"/>
            <a:chExt cx="3817793" cy="1927424"/>
          </a:xfrm>
        </p:grpSpPr>
        <p:sp>
          <p:nvSpPr>
            <p:cNvPr id="27" name="모서리가 둥근 사각형 설명선[R] 26">
              <a:extLst>
                <a:ext uri="{FF2B5EF4-FFF2-40B4-BE49-F238E27FC236}">
                  <a16:creationId xmlns:a16="http://schemas.microsoft.com/office/drawing/2014/main" id="{308DF6DD-009D-FA47-AA09-1C525E4543DE}"/>
                </a:ext>
              </a:extLst>
            </p:cNvPr>
            <p:cNvSpPr/>
            <p:nvPr/>
          </p:nvSpPr>
          <p:spPr>
            <a:xfrm>
              <a:off x="7191378" y="2479221"/>
              <a:ext cx="3817793" cy="1428403"/>
            </a:xfrm>
            <a:prstGeom prst="wedgeRoundRectCallout">
              <a:avLst>
                <a:gd name="adj1" fmla="val -43834"/>
                <a:gd name="adj2" fmla="val 67601"/>
                <a:gd name="adj3" fmla="val 16667"/>
              </a:avLst>
            </a:prstGeom>
            <a:ln>
              <a:solidFill>
                <a:srgbClr val="FF939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8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시네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…</a:t>
              </a: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오늘 </a:t>
              </a:r>
              <a:r>
                <a:rPr kumimoji="1" lang="ko-KR" altLang="en-US" sz="1600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밤새야겠다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!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그럼 시간이 좀 있으니까 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30</a:t>
              </a:r>
              <a:r>
                <a:rPr kumimoji="1" lang="ko-KR" altLang="en-US" sz="1600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분까지만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쉬자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^^</a:t>
              </a:r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endPara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0A6AE5F-57FD-CD40-B002-ECF46CC90FEF}"/>
                </a:ext>
              </a:extLst>
            </p:cNvPr>
            <p:cNvGrpSpPr/>
            <p:nvPr/>
          </p:nvGrpSpPr>
          <p:grpSpPr>
            <a:xfrm>
              <a:off x="7191378" y="1980200"/>
              <a:ext cx="1847179" cy="646331"/>
              <a:chOff x="548312" y="1542176"/>
              <a:chExt cx="1847179" cy="64633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FB3A261-0799-8A4B-A34E-49FBDB405F62}"/>
                  </a:ext>
                </a:extLst>
              </p:cNvPr>
              <p:cNvSpPr txBox="1"/>
              <p:nvPr/>
            </p:nvSpPr>
            <p:spPr>
              <a:xfrm>
                <a:off x="1200933" y="1542176"/>
                <a:ext cx="1194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현재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시간</a:t>
                </a:r>
                <a:r>
                  <a:rPr kumimoji="1" lang="en-US" altLang="ko-KR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</a:t>
                </a:r>
                <a:endParaRPr kumimoji="1"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20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02</a:t>
                </a:r>
                <a:endParaRPr kumimoji="1" lang="ko-Kore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pic>
            <p:nvPicPr>
              <p:cNvPr id="38" name="Picture 2" descr="140000+ 시계 아이콘 HD 사진 무료 다운로드 - kr.lovepik.com">
                <a:extLst>
                  <a:ext uri="{FF2B5EF4-FFF2-40B4-BE49-F238E27FC236}">
                    <a16:creationId xmlns:a16="http://schemas.microsoft.com/office/drawing/2014/main" id="{8FA27CE3-B1A6-2746-B125-480E79B31E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25" t="10776" r="6141" b="11615"/>
              <a:stretch/>
            </p:blipFill>
            <p:spPr bwMode="auto">
              <a:xfrm>
                <a:off x="548312" y="1544836"/>
                <a:ext cx="652621" cy="612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9F41D2-A77F-BD4B-A3E4-8D2483707C6B}"/>
              </a:ext>
            </a:extLst>
          </p:cNvPr>
          <p:cNvGrpSpPr/>
          <p:nvPr/>
        </p:nvGrpSpPr>
        <p:grpSpPr>
          <a:xfrm>
            <a:off x="7803511" y="3930624"/>
            <a:ext cx="3817793" cy="1431404"/>
            <a:chOff x="7803511" y="3930624"/>
            <a:chExt cx="3817793" cy="1431404"/>
          </a:xfrm>
        </p:grpSpPr>
        <p:sp>
          <p:nvSpPr>
            <p:cNvPr id="42" name="모서리가 둥근 사각형 설명선[R] 41">
              <a:extLst>
                <a:ext uri="{FF2B5EF4-FFF2-40B4-BE49-F238E27FC236}">
                  <a16:creationId xmlns:a16="http://schemas.microsoft.com/office/drawing/2014/main" id="{2B60CAC6-53E8-6B4B-8AB8-7F32C3753E82}"/>
                </a:ext>
              </a:extLst>
            </p:cNvPr>
            <p:cNvSpPr/>
            <p:nvPr/>
          </p:nvSpPr>
          <p:spPr>
            <a:xfrm>
              <a:off x="7803511" y="4412249"/>
              <a:ext cx="3817793" cy="949779"/>
            </a:xfrm>
            <a:prstGeom prst="wedgeRoundRectCallout">
              <a:avLst>
                <a:gd name="adj1" fmla="val -43834"/>
                <a:gd name="adj2" fmla="val 67601"/>
                <a:gd name="adj3" fmla="val 16667"/>
              </a:avLst>
            </a:prstGeom>
            <a:ln>
              <a:solidFill>
                <a:srgbClr val="FF939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그냥 자자</a:t>
              </a:r>
              <a:r>
                <a:rPr kumimoji="1"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…</a:t>
              </a:r>
              <a:endParaRPr kumimoji="1" lang="ko-Kore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E0485AE-9354-F84B-9BAB-EDBB5417AA7D}"/>
                </a:ext>
              </a:extLst>
            </p:cNvPr>
            <p:cNvGrpSpPr/>
            <p:nvPr/>
          </p:nvGrpSpPr>
          <p:grpSpPr>
            <a:xfrm>
              <a:off x="7803511" y="3930624"/>
              <a:ext cx="1847179" cy="646331"/>
              <a:chOff x="548312" y="1502420"/>
              <a:chExt cx="1847179" cy="6463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24DDA6-72AE-664B-BFC8-F00FFD55BD9C}"/>
                  </a:ext>
                </a:extLst>
              </p:cNvPr>
              <p:cNvSpPr txBox="1"/>
              <p:nvPr/>
            </p:nvSpPr>
            <p:spPr>
              <a:xfrm>
                <a:off x="1200933" y="1502420"/>
                <a:ext cx="1194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현재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시간</a:t>
                </a:r>
                <a:r>
                  <a:rPr kumimoji="1" lang="en-US" altLang="ko-KR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1200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 </a:t>
                </a:r>
                <a:endParaRPr kumimoji="1" lang="en-US" altLang="ko-KR" sz="1200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22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:</a:t>
                </a:r>
                <a:r>
                  <a:rPr kumimoji="1" lang="ko-KR" altLang="en-US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kumimoji="1" lang="en-US" altLang="ko-KR" sz="2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15</a:t>
                </a:r>
                <a:endParaRPr kumimoji="1" lang="ko-Kore-KR" altLang="en-US" sz="2400" b="1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pic>
            <p:nvPicPr>
              <p:cNvPr id="45" name="Picture 2" descr="140000+ 시계 아이콘 HD 사진 무료 다운로드 - kr.lovepik.com">
                <a:extLst>
                  <a:ext uri="{FF2B5EF4-FFF2-40B4-BE49-F238E27FC236}">
                    <a16:creationId xmlns:a16="http://schemas.microsoft.com/office/drawing/2014/main" id="{E33A6F08-9756-CD4E-9A4A-8A8F2C9F57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25" t="10776" r="6141" b="11615"/>
              <a:stretch/>
            </p:blipFill>
            <p:spPr bwMode="auto">
              <a:xfrm>
                <a:off x="548312" y="1505080"/>
                <a:ext cx="652621" cy="612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5739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6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AA13D-6343-E148-AD10-3F220FEEFF10}"/>
              </a:ext>
            </a:extLst>
          </p:cNvPr>
          <p:cNvSpPr txBox="1"/>
          <p:nvPr/>
        </p:nvSpPr>
        <p:spPr>
          <a:xfrm>
            <a:off x="743862" y="1549670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최근</a:t>
            </a:r>
            <a:r>
              <a:rPr kumimoji="1" lang="ko-KR" altLang="en-US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 err="1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공부스타일</a:t>
            </a:r>
            <a:r>
              <a:rPr kumimoji="1" lang="en-US" altLang="ko-KR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KR" altLang="en-US" sz="1400" dirty="0">
              <a:highlight>
                <a:srgbClr val="FF9396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054" name="Picture 6" descr="탄자니아 어린이를 도와라! 따뜻했던 일일카페 | | LiVE LG - LG전자 미디어플랫폼">
            <a:extLst>
              <a:ext uri="{FF2B5EF4-FFF2-40B4-BE49-F238E27FC236}">
                <a16:creationId xmlns:a16="http://schemas.microsoft.com/office/drawing/2014/main" id="{F4D2AC1C-D443-D746-8AA2-450126D7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17" y="1469353"/>
            <a:ext cx="7068179" cy="382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38EF30-8504-F948-A70C-152D3E54C6C7}"/>
              </a:ext>
            </a:extLst>
          </p:cNvPr>
          <p:cNvSpPr txBox="1"/>
          <p:nvPr/>
        </p:nvSpPr>
        <p:spPr>
          <a:xfrm>
            <a:off x="2959046" y="5507596"/>
            <a:ext cx="6049212" cy="790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카페에 가면 혼자서 조용히 공부하는 경우도 있고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스터디 그룹처럼 공부 모임이나 조별과제 관련 회의를 함</a:t>
            </a:r>
            <a:endParaRPr kumimoji="1" lang="en-US" altLang="ko-KR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2C3CDE-354C-A64F-9A78-D77CA773DE34}"/>
              </a:ext>
            </a:extLst>
          </p:cNvPr>
          <p:cNvGrpSpPr/>
          <p:nvPr/>
        </p:nvGrpSpPr>
        <p:grpSpPr>
          <a:xfrm>
            <a:off x="724348" y="1897845"/>
            <a:ext cx="1995087" cy="1273273"/>
            <a:chOff x="7263290" y="1914795"/>
            <a:chExt cx="1995087" cy="127327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E97D30-3E75-5740-BF33-39777497A4CC}"/>
                </a:ext>
              </a:extLst>
            </p:cNvPr>
            <p:cNvSpPr/>
            <p:nvPr/>
          </p:nvSpPr>
          <p:spPr>
            <a:xfrm>
              <a:off x="7263290" y="1914795"/>
              <a:ext cx="1149674" cy="9079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4000" b="1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카공</a:t>
              </a:r>
              <a:endParaRPr kumimoji="1" lang="en-US" altLang="ko-Kore-KR" sz="4000" b="1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835C049-207A-4347-AA85-0233488A6C16}"/>
                </a:ext>
              </a:extLst>
            </p:cNvPr>
            <p:cNvSpPr/>
            <p:nvPr/>
          </p:nvSpPr>
          <p:spPr>
            <a:xfrm>
              <a:off x="7278348" y="2728711"/>
              <a:ext cx="1980029" cy="459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카페에서</a:t>
              </a:r>
              <a:r>
                <a:rPr kumimoji="1"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공부한다</a:t>
              </a:r>
              <a:endPara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122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7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FBE9A8-9C48-844B-9086-4CBB5CDAF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09"/>
          <a:stretch/>
        </p:blipFill>
        <p:spPr bwMode="auto">
          <a:xfrm>
            <a:off x="6872139" y="2803754"/>
            <a:ext cx="4835042" cy="161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36FABF1-73C4-0C40-A770-11BD59A1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0"/>
          <a:stretch/>
        </p:blipFill>
        <p:spPr bwMode="auto">
          <a:xfrm>
            <a:off x="1158175" y="1579465"/>
            <a:ext cx="5590691" cy="283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4048DF-42D2-DB43-B457-F099AF94C9FC}"/>
              </a:ext>
            </a:extLst>
          </p:cNvPr>
          <p:cNvSpPr/>
          <p:nvPr/>
        </p:nvSpPr>
        <p:spPr>
          <a:xfrm>
            <a:off x="1442556" y="4836095"/>
            <a:ext cx="9700726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개개인마다 집중이 잘되는 환경들이 다름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-&gt;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적당한 소음이 있는 공간에서 공부가 잘 되거나 집에서 공부하면 컴퓨터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침대 등의 유혹에 잘 못 버티는 사람들은 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적당한 소음과 밝은 분위기의 카페를 찾게 됨 </a:t>
            </a:r>
            <a:endParaRPr kumimoji="1"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또한 음료와 간식 주문가능하고 전기 콘센트 및 와이파이 환경이 잘 갖춰져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카공을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선호함 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140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8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AA13D-6343-E148-AD10-3F220FEEFF10}"/>
              </a:ext>
            </a:extLst>
          </p:cNvPr>
          <p:cNvSpPr txBox="1"/>
          <p:nvPr/>
        </p:nvSpPr>
        <p:spPr>
          <a:xfrm>
            <a:off x="743862" y="1549670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최근</a:t>
            </a:r>
            <a:r>
              <a:rPr kumimoji="1" lang="ko-KR" altLang="en-US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 err="1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공부스타일</a:t>
            </a:r>
            <a:r>
              <a:rPr kumimoji="1" lang="en-US" altLang="ko-KR" sz="1400" dirty="0">
                <a:highlight>
                  <a:srgbClr val="FF9396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KR" altLang="en-US" sz="1400" dirty="0">
              <a:highlight>
                <a:srgbClr val="FF9396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2C3CDE-354C-A64F-9A78-D77CA773DE34}"/>
              </a:ext>
            </a:extLst>
          </p:cNvPr>
          <p:cNvGrpSpPr/>
          <p:nvPr/>
        </p:nvGrpSpPr>
        <p:grpSpPr>
          <a:xfrm>
            <a:off x="724348" y="1897845"/>
            <a:ext cx="5914430" cy="2321242"/>
            <a:chOff x="7263290" y="1914795"/>
            <a:chExt cx="5914430" cy="232124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E97D30-3E75-5740-BF33-39777497A4CC}"/>
                </a:ext>
              </a:extLst>
            </p:cNvPr>
            <p:cNvSpPr/>
            <p:nvPr/>
          </p:nvSpPr>
          <p:spPr>
            <a:xfrm>
              <a:off x="7263290" y="1914795"/>
              <a:ext cx="2597186" cy="9079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4000" b="1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스터디카페</a:t>
              </a:r>
              <a:endParaRPr kumimoji="1" lang="en-US" altLang="ko-Kore-KR" sz="4000" b="1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835C049-207A-4347-AA85-0233488A6C16}"/>
                </a:ext>
              </a:extLst>
            </p:cNvPr>
            <p:cNvSpPr/>
            <p:nvPr/>
          </p:nvSpPr>
          <p:spPr>
            <a:xfrm>
              <a:off x="7278348" y="2945684"/>
              <a:ext cx="5899372" cy="1290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독서실처럼 혼자 조용히 공부할 수 있는 공간과 </a:t>
              </a:r>
              <a:endPara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카페처럼 칸막이가 없어서 자유롭게 소통 가능한 공간과 </a:t>
              </a:r>
              <a:endPara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함께 토론하며 공부할 수 있는 스터디룸으로 구성됨</a:t>
              </a:r>
              <a:endPara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15" name="Picture 4" descr="사진 : 블랙라벨 라이브러리 김해부곡점 오픈테이블">
            <a:extLst>
              <a:ext uri="{FF2B5EF4-FFF2-40B4-BE49-F238E27FC236}">
                <a16:creationId xmlns:a16="http://schemas.microsoft.com/office/drawing/2014/main" id="{3505865A-54A3-CB4F-A264-E3CD89E9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78" y="2052260"/>
            <a:ext cx="4842234" cy="3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15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7D6A9A-6520-B343-9F81-AD635AD00B45}"/>
              </a:ext>
            </a:extLst>
          </p:cNvPr>
          <p:cNvSpPr/>
          <p:nvPr/>
        </p:nvSpPr>
        <p:spPr>
          <a:xfrm>
            <a:off x="-11923" y="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19D53-27CB-4942-ACE7-8681320EB59A}"/>
              </a:ext>
            </a:extLst>
          </p:cNvPr>
          <p:cNvSpPr/>
          <p:nvPr/>
        </p:nvSpPr>
        <p:spPr>
          <a:xfrm>
            <a:off x="7826203" y="2921391"/>
            <a:ext cx="4365798" cy="3829409"/>
          </a:xfrm>
          <a:prstGeom prst="rect">
            <a:avLst/>
          </a:prstGeom>
          <a:solidFill>
            <a:srgbClr val="E86B64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260B2F-697E-490B-837D-283832D1C251}"/>
              </a:ext>
            </a:extLst>
          </p:cNvPr>
          <p:cNvCxnSpPr/>
          <p:nvPr/>
        </p:nvCxnSpPr>
        <p:spPr>
          <a:xfrm>
            <a:off x="548312" y="1131805"/>
            <a:ext cx="1109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B8172C2-402A-48E6-92CC-A34DD12C44FD}"/>
              </a:ext>
            </a:extLst>
          </p:cNvPr>
          <p:cNvSpPr txBox="1">
            <a:spLocks/>
          </p:cNvSpPr>
          <p:nvPr/>
        </p:nvSpPr>
        <p:spPr>
          <a:xfrm>
            <a:off x="9447887" y="7333065"/>
            <a:ext cx="2744113" cy="485838"/>
          </a:xfrm>
          <a:prstGeom prst="rect">
            <a:avLst/>
          </a:prstGeom>
        </p:spPr>
        <p:txBody>
          <a:bodyPr vert="horz" lIns="110610" tIns="55305" rIns="110610" bIns="55305" rtlCol="0" anchor="ctr"/>
          <a:lstStyle>
            <a:defPPr>
              <a:defRPr lang="en-US"/>
            </a:defPPr>
            <a:lvl1pPr marL="0" algn="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E4C7E-C981-4380-B449-BA2E1EDEA483}" type="slidenum">
              <a:rPr lang="ko-KR" altLang="en-US" sz="1600">
                <a:latin typeface="Nanum Gothic" panose="020D0604000000000000" pitchFamily="34" charset="-127"/>
                <a:ea typeface="Nanum Gothic" panose="020D0604000000000000" pitchFamily="34" charset="-127"/>
              </a:rPr>
              <a:pPr/>
              <a:t>9</a:t>
            </a:fld>
            <a:endParaRPr lang="ko-KR" altLang="en-US" sz="16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5C24F0-911A-8946-8886-DEBC3761275F}"/>
              </a:ext>
            </a:extLst>
          </p:cNvPr>
          <p:cNvSpPr txBox="1"/>
          <p:nvPr/>
        </p:nvSpPr>
        <p:spPr>
          <a:xfrm>
            <a:off x="5033174" y="430482"/>
            <a:ext cx="1838965" cy="58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19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시장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68F60-508B-6346-9E01-8250960A0842}"/>
              </a:ext>
            </a:extLst>
          </p:cNvPr>
          <p:cNvSpPr/>
          <p:nvPr/>
        </p:nvSpPr>
        <p:spPr>
          <a:xfrm>
            <a:off x="36074" y="6826542"/>
            <a:ext cx="12192001" cy="98802"/>
          </a:xfrm>
          <a:prstGeom prst="rect">
            <a:avLst/>
          </a:prstGeom>
          <a:solidFill>
            <a:srgbClr val="DD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4270" tIns="52135" rIns="104270" bIns="521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53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15DE71-4E67-1E4D-B53E-EACBE503C291}"/>
              </a:ext>
            </a:extLst>
          </p:cNvPr>
          <p:cNvSpPr txBox="1"/>
          <p:nvPr/>
        </p:nvSpPr>
        <p:spPr>
          <a:xfrm>
            <a:off x="10808392" y="108817"/>
            <a:ext cx="134524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ko-KR" altLang="en-US" sz="1633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1C2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 배경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8EBC3-FF4D-8A45-ABFE-6819F26C2BD2}"/>
              </a:ext>
            </a:extLst>
          </p:cNvPr>
          <p:cNvSpPr txBox="1"/>
          <p:nvPr/>
        </p:nvSpPr>
        <p:spPr>
          <a:xfrm>
            <a:off x="1784823" y="5664169"/>
            <a:ext cx="9696189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스터디카페의 이용률이 높아지면서 전국적으로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스터디카페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스터디센터의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점포수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꾸준히 </a:t>
            </a: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증가하고 있음</a:t>
            </a:r>
            <a:endParaRPr kumimoji="1"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F925629-6523-C640-86B6-FABF05D7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200" y="1337948"/>
            <a:ext cx="5779748" cy="40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12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2471</Words>
  <Application>Microsoft Macintosh PowerPoint</Application>
  <PresentationFormat>와이드스크린</PresentationFormat>
  <Paragraphs>509</Paragraphs>
  <Slides>45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Apple SD Gothic Neo</vt:lpstr>
      <vt:lpstr>HeadLineA</vt:lpstr>
      <vt:lpstr>Nanum Gothic</vt:lpstr>
      <vt:lpstr>Nanum Gothic ExtraBold</vt:lpstr>
      <vt:lpstr>Arial</vt:lpstr>
      <vt:lpstr>Baloo Paaji</vt:lpstr>
      <vt:lpstr>Calibri</vt:lpstr>
      <vt:lpstr>Calibri Light</vt:lpstr>
      <vt:lpstr>Courier New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[학부생]윤혜지</dc:creator>
  <cp:lastModifiedBy>[학부생]윤혜지</cp:lastModifiedBy>
  <cp:revision>75</cp:revision>
  <dcterms:created xsi:type="dcterms:W3CDTF">2020-10-11T14:44:43Z</dcterms:created>
  <dcterms:modified xsi:type="dcterms:W3CDTF">2020-10-23T14:36:30Z</dcterms:modified>
</cp:coreProperties>
</file>